
<file path=[Content_Types].xml><?xml version="1.0" encoding="utf-8"?>
<Types xmlns="http://schemas.openxmlformats.org/package/2006/content-types">
  <Default Extension="jpg_large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49607-81C0-B342-83AC-E1ED331EC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60598D-B2DD-4A47-9D2A-B775D0828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3D9DC9-E940-4549-8222-9948E994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5B17E2-7AAC-4441-A7D9-2BE9F690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FEAA3F-7C55-214D-BC7B-74479C1E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68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4ADF7-9367-F749-9FA3-BBF93B45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D9E526-C644-5B42-BC87-56B2D3B95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68DFE7-F16A-534C-A458-17C6A820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841748-8524-4D41-9BCA-EC88E89A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9F8E8-3902-FF4E-AF9A-8DEE0FF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12DC5A-9168-9C4B-812A-037443DE3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41E7B3-9939-6248-9B7C-BC250602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2BE91-759B-0540-9712-9E89A22E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F1A08F-F071-9046-8919-F5FB5403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E91A45-143D-9A4A-81A9-3B3A072A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2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D829A4-8942-EB47-867A-5E80C6D4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53D0F-1825-3E46-9BCA-D2F18475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19C78-5C07-A548-895D-7F6450C2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879A53-D157-6B46-AE81-EF57E40D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05DD1-A2B5-E143-A585-5E797DAF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66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4F6AE-CCA3-BF40-B7F9-0A552365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09F015-E99F-EC43-A758-E968EB16B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A09150-F862-3E45-BD0A-2E80DE98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8E8C0E-29BE-6B4D-8F31-8843E6C3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78227-D634-D141-AA39-5386344D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14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07EFF-BE00-9F4E-9F1F-1A165AD1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F4F9B-08CD-4F4F-B103-E9F97C1F1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E815E3-83E5-EA4E-A0D0-3D299DDEA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046C68-D6DC-0549-AF66-B15D71F5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F32F4-24F4-1B42-94D4-A6BC9BDB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EB92F4-7006-DD4A-94E2-82F2DA65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6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665B4-70B3-A54F-B15F-2E512EA2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E1256-0F61-7C4B-828F-321EB521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92156E-C63D-0B46-BF6C-C4C5F2892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D49D36F-F1B1-C843-A843-D65AC580F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7820B6-D159-BA41-8E18-0A937B7FD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605CE-E191-3D4C-A300-72805B18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DD44AA-0B14-334C-B7A4-E3FB7B5B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58C707-E36D-554A-8EF4-C9C59819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21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33B5C-52DE-6846-AE32-D31817C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54623D-B8BD-324A-BFB6-A88B626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71E059-4803-0042-A14F-D81D7AB9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41B126-7A74-B84F-A6C9-BB4209EC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25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19D7D7-6CC5-524E-9A8B-803CE32C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01E196-6CE7-3D49-B1F6-65183F3C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ACDC8E-51E8-824C-814C-3381EB20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68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9E4A7-945E-124C-9C0D-B1288134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3116CF-A6D6-1941-9B54-34254EF0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0D62E9-46EB-1343-9257-43FA858B9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E174DA-8419-DF40-B5A8-EE208334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EF858-5843-4C47-AE61-75DE0383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63010A-0A51-D542-BBEF-8D3E92BC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2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29968-0037-A742-BE32-DE4FF3C2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25A89B-C4F0-9D41-BECB-068CF1F66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580FA2-0CF1-054A-9151-0AC547249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168B42-FBF7-CB43-9CB4-CC90B13F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FFDF02-09E8-E645-B977-8FE27C53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80EF5E-C556-1345-B5F8-9BA1B461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04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B0CD2-EAD8-4948-AB3C-CB3D4B33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136980-329D-2847-A3DA-01A6648E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0574E2-2E7A-884D-9CB5-B04AED2B8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01F0A-93E0-3341-8C80-779779606B48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3C06BF-8E75-2A4A-B4C3-4ECB3EA7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03828C-2ADC-A246-89AD-F2FBFECAD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8DCCF-6D3A-E64F-A520-F588F7E7E9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80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_large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3BC26-198B-8945-B1F9-E24296E17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441"/>
            <a:ext cx="9144000" cy="2387600"/>
          </a:xfrm>
        </p:spPr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</a:t>
            </a:r>
            <a:r>
              <a:rPr lang="ru-RU" dirty="0"/>
              <a:t>е модели:</a:t>
            </a:r>
            <a:br>
              <a:rPr lang="ru-RU" dirty="0"/>
            </a:br>
            <a:r>
              <a:rPr lang="en-US" dirty="0"/>
              <a:t>AE, GAN.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67E3FD-8E62-204A-B0A1-4EDA6395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35721"/>
            <a:ext cx="9144000" cy="511139"/>
          </a:xfrm>
        </p:spPr>
        <p:txBody>
          <a:bodyPr/>
          <a:lstStyle/>
          <a:p>
            <a:r>
              <a:rPr lang="en-US" dirty="0"/>
              <a:t>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34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PixelRNN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PixelCNN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A979235-7B5C-8944-81C4-A62222C1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5748"/>
            <a:ext cx="6761205" cy="1419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Минусы:</a:t>
            </a:r>
          </a:p>
          <a:p>
            <a:r>
              <a:rPr lang="ru-RU" dirty="0"/>
              <a:t>Медленная генерация новых картинок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CDB5A2-2745-E248-B685-C9ACFDC5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61205" cy="289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6">
                <a:extLst>
                  <a:ext uri="{FF2B5EF4-FFF2-40B4-BE49-F238E27FC236}">
                    <a16:creationId xmlns:a16="http://schemas.microsoft.com/office/drawing/2014/main" id="{EBED75C7-2FD0-4E46-BADF-78054BF297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7114" y="1690688"/>
                <a:ext cx="3793523" cy="44135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dirty="0"/>
                  <a:t>Плюсы: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Явным образом можем вычислять правдоподобие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ru-RU" dirty="0"/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Это позволяет нам хорошо оценить качество модели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Достаточно правдоподобные </a:t>
                </a:r>
                <a:r>
                  <a:rPr lang="ru-RU" dirty="0" err="1"/>
                  <a:t>сэмплы</a:t>
                </a:r>
                <a:endParaRPr lang="ru-RU" dirty="0"/>
              </a:p>
            </p:txBody>
          </p:sp>
        </mc:Choice>
        <mc:Fallback xmlns="">
          <p:sp>
            <p:nvSpPr>
              <p:cNvPr id="8" name="Объект 6">
                <a:extLst>
                  <a:ext uri="{FF2B5EF4-FFF2-40B4-BE49-F238E27FC236}">
                    <a16:creationId xmlns:a16="http://schemas.microsoft.com/office/drawing/2014/main" id="{EBED75C7-2FD0-4E46-BADF-78054BF2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14" y="1690688"/>
                <a:ext cx="3793523" cy="4413550"/>
              </a:xfrm>
              <a:prstGeom prst="rect">
                <a:avLst/>
              </a:prstGeom>
              <a:blipFill>
                <a:blip r:embed="rId3"/>
                <a:stretch>
                  <a:fillRect l="-3333" t="-2292" b="-11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4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Задача: нам дан </a:t>
                </a:r>
                <a:r>
                  <a:rPr lang="ru-RU" dirty="0" err="1"/>
                  <a:t>датасет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необходимо найти для него хорошее(с точки зрения некоторой метрики) компактное представление.</a:t>
                </a:r>
              </a:p>
              <a:p>
                <a:r>
                  <a:rPr lang="ru-RU" dirty="0"/>
                  <a:t>Можно использовать для этого нейронную сеть!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t="-2326" r="-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D235E3-18AA-2942-AEAB-C09869F1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471906"/>
            <a:ext cx="3111500" cy="3225800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EA91897-0E81-9B40-A98C-7BFA0814284C}"/>
              </a:ext>
            </a:extLst>
          </p:cNvPr>
          <p:cNvCxnSpPr/>
          <p:nvPr/>
        </p:nvCxnSpPr>
        <p:spPr>
          <a:xfrm flipH="1">
            <a:off x="7166919" y="4769708"/>
            <a:ext cx="1334530" cy="31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D838657-61FD-7C41-9F38-08BA4F63C742}"/>
              </a:ext>
            </a:extLst>
          </p:cNvPr>
          <p:cNvCxnSpPr/>
          <p:nvPr/>
        </p:nvCxnSpPr>
        <p:spPr>
          <a:xfrm>
            <a:off x="4226011" y="4263081"/>
            <a:ext cx="1581665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555BA04-0924-814F-9FA9-646C5FE384C6}"/>
              </a:ext>
            </a:extLst>
          </p:cNvPr>
          <p:cNvCxnSpPr/>
          <p:nvPr/>
        </p:nvCxnSpPr>
        <p:spPr>
          <a:xfrm flipV="1">
            <a:off x="3917092" y="5770605"/>
            <a:ext cx="1804086" cy="17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EEBB5A2-5933-AF45-A7B2-E54033FA91F0}"/>
              </a:ext>
            </a:extLst>
          </p:cNvPr>
          <p:cNvCxnSpPr/>
          <p:nvPr/>
        </p:nvCxnSpPr>
        <p:spPr>
          <a:xfrm flipH="1">
            <a:off x="7651750" y="3471906"/>
            <a:ext cx="1306899" cy="30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D7EE632-B206-DB4F-82B5-BA20ECFD11FB}"/>
              </a:ext>
            </a:extLst>
          </p:cNvPr>
          <p:cNvCxnSpPr/>
          <p:nvPr/>
        </p:nvCxnSpPr>
        <p:spPr>
          <a:xfrm flipH="1">
            <a:off x="7834184" y="6366659"/>
            <a:ext cx="1322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46A548-7268-134B-B256-A877C80F24D4}"/>
              </a:ext>
            </a:extLst>
          </p:cNvPr>
          <p:cNvSpPr txBox="1"/>
          <p:nvPr/>
        </p:nvSpPr>
        <p:spPr>
          <a:xfrm>
            <a:off x="9383774" y="6185200"/>
            <a:ext cx="197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Исходные данные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B904B-EB58-704A-82A3-90F67C1FCD48}"/>
              </a:ext>
            </a:extLst>
          </p:cNvPr>
          <p:cNvSpPr txBox="1"/>
          <p:nvPr/>
        </p:nvSpPr>
        <p:spPr>
          <a:xfrm>
            <a:off x="9052211" y="3287240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Реконструкция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14842-DDC6-DB40-A1A9-F1DCC0DF5245}"/>
              </a:ext>
            </a:extLst>
          </p:cNvPr>
          <p:cNvSpPr txBox="1"/>
          <p:nvPr/>
        </p:nvSpPr>
        <p:spPr>
          <a:xfrm>
            <a:off x="8635212" y="4557925"/>
            <a:ext cx="243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Сжатое представление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D175B-7FEF-FA49-BCFE-B9A558AB1A64}"/>
              </a:ext>
            </a:extLst>
          </p:cNvPr>
          <p:cNvSpPr txBox="1"/>
          <p:nvPr/>
        </p:nvSpPr>
        <p:spPr>
          <a:xfrm>
            <a:off x="3047962" y="4017316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Декодер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F069F-6FF3-3947-86C6-EF198AB1819C}"/>
              </a:ext>
            </a:extLst>
          </p:cNvPr>
          <p:cNvSpPr txBox="1"/>
          <p:nvPr/>
        </p:nvSpPr>
        <p:spPr>
          <a:xfrm>
            <a:off x="2899441" y="5744281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Энкодер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660C0-81B2-8643-99DC-7737E509750B}"/>
                  </a:ext>
                </a:extLst>
              </p:cNvPr>
              <p:cNvSpPr txBox="1"/>
              <p:nvPr/>
            </p:nvSpPr>
            <p:spPr>
              <a:xfrm>
                <a:off x="838200" y="3816928"/>
                <a:ext cx="20612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Лосс</a:t>
                </a:r>
                <a:r>
                  <a:rPr lang="ru-RU" sz="2400" dirty="0" err="1"/>
                  <a:t>ы</a:t>
                </a:r>
                <a:r>
                  <a:rPr lang="ru-RU" sz="2400" dirty="0"/>
                  <a:t>: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1)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BCE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dirty="0"/>
                  <a:t>…</a:t>
                </a:r>
                <a:endParaRPr lang="ru-RU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660C0-81B2-8643-99DC-7737E509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6928"/>
                <a:ext cx="2061241" cy="1569660"/>
              </a:xfrm>
              <a:prstGeom prst="rect">
                <a:avLst/>
              </a:prstGeom>
              <a:blipFill>
                <a:blip r:embed="rId4"/>
                <a:stretch>
                  <a:fillRect l="-4294" t="-3226" b="-72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42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6637638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Какие слои используются для построения </a:t>
                </a:r>
                <a:r>
                  <a:rPr lang="ru-RU" dirty="0" err="1"/>
                  <a:t>автоэнкодеров</a:t>
                </a:r>
                <a:r>
                  <a:rPr lang="ru-RU" dirty="0"/>
                  <a:t>:</a:t>
                </a:r>
              </a:p>
              <a:p>
                <a:pPr lvl="1"/>
                <a:r>
                  <a:rPr lang="en-US" dirty="0"/>
                  <a:t>Baseline</a:t>
                </a:r>
                <a:r>
                  <a:rPr lang="ru-RU" dirty="0"/>
                  <a:t>: </a:t>
                </a:r>
                <a:r>
                  <a:rPr lang="en-US" dirty="0"/>
                  <a:t>FC + </a:t>
                </a:r>
                <a:r>
                  <a:rPr lang="en-US" dirty="0" err="1"/>
                  <a:t>nonliear</a:t>
                </a:r>
                <a:r>
                  <a:rPr lang="en-US" dirty="0"/>
                  <a:t>(sigmoid)</a:t>
                </a:r>
              </a:p>
              <a:p>
                <a:pPr lvl="1"/>
                <a:r>
                  <a:rPr lang="en-US" dirty="0"/>
                  <a:t>Advanced: Deep-FC</a:t>
                </a:r>
                <a:r>
                  <a:rPr lang="ru-RU" dirty="0"/>
                  <a:t> сеть</a:t>
                </a:r>
              </a:p>
              <a:p>
                <a:pPr lvl="1"/>
                <a:r>
                  <a:rPr lang="en-US" dirty="0"/>
                  <a:t>SOTA : CNN +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Обычно размерность вектора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гораздо меньше, чем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Это делается для того, чтобы модель строила как можно более информативное внутреннее представление данных.</a:t>
                </a:r>
                <a:endParaRPr lang="en-US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6637638" cy="4351338"/>
              </a:xfrm>
              <a:blipFill>
                <a:blip r:embed="rId2"/>
                <a:stretch>
                  <a:fillRect l="-1527" t="-2326" r="-11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D235E3-18AA-2942-AEAB-C09869F1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25" y="1690688"/>
            <a:ext cx="3111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6637638" cy="480896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Существует целый зоопарк </a:t>
                </a:r>
                <a:r>
                  <a:rPr lang="ru-RU" dirty="0" err="1"/>
                  <a:t>автоэнкодеров</a:t>
                </a:r>
                <a:r>
                  <a:rPr lang="ru-RU" dirty="0"/>
                  <a:t> по типу аппроксимируемых функций. Наиболее распространенные: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ru-RU" dirty="0"/>
                  <a:t>Классический. Строим отображение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b="0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ru-RU" dirty="0" err="1"/>
                  <a:t>Шумоподавляющий</a:t>
                </a:r>
                <a:r>
                  <a:rPr lang="ru-RU" dirty="0"/>
                  <a:t>(</a:t>
                </a:r>
                <a:r>
                  <a:rPr lang="en-US" dirty="0"/>
                  <a:t>denoising</a:t>
                </a:r>
                <a:r>
                  <a:rPr lang="ru-RU" dirty="0"/>
                  <a:t>)</a:t>
                </a:r>
                <a:r>
                  <a:rPr lang="en-US" dirty="0"/>
                  <a:t>. </a:t>
                </a:r>
                <a:r>
                  <a:rPr lang="ru-RU" dirty="0"/>
                  <a:t>Строим отображение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ru-RU" dirty="0"/>
                  <a:t> - это зашумленный вариант входных данных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ru-RU" dirty="0"/>
                  <a:t>Разреженный(</a:t>
                </a:r>
                <a:r>
                  <a:rPr lang="en-US" dirty="0"/>
                  <a:t>sparse</a:t>
                </a:r>
                <a:r>
                  <a:rPr lang="ru-RU" dirty="0"/>
                  <a:t>)</a:t>
                </a:r>
                <a:r>
                  <a:rPr lang="en-US" dirty="0"/>
                  <a:t>. </a:t>
                </a:r>
                <a:r>
                  <a:rPr lang="ru-RU" dirty="0"/>
                  <a:t>Строим отображение как в п.1, но при этом накладываем дополнительные ограничения на вероятность активации нейронов в сети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514350" indent="-514350">
                  <a:buFont typeface="+mj-lt"/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6637638" cy="4808967"/>
              </a:xfrm>
              <a:blipFill>
                <a:blip r:embed="rId2"/>
                <a:stretch>
                  <a:fillRect l="-1527" t="-2368" r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D235E3-18AA-2942-AEAB-C09869F1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69" y="1690687"/>
            <a:ext cx="3111500" cy="322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4">
                <a:extLst>
                  <a:ext uri="{FF2B5EF4-FFF2-40B4-BE49-F238E27FC236}">
                    <a16:creationId xmlns:a16="http://schemas.microsoft.com/office/drawing/2014/main" id="{318FAFA2-6566-B34F-8440-F9438ED4E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0869" y="5094567"/>
                <a:ext cx="3772931" cy="1553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желаемая вероятность активации нейронов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ru-RU" dirty="0"/>
                  <a:t> - эмпирическая</a:t>
                </a:r>
                <a:r>
                  <a:rPr lang="en-US" dirty="0"/>
                  <a:t> </a:t>
                </a:r>
                <a:r>
                  <a:rPr lang="ru-RU" dirty="0"/>
                  <a:t>вер-</a:t>
                </a:r>
                <a:r>
                  <a:rPr lang="ru-RU" dirty="0" err="1"/>
                  <a:t>ть</a:t>
                </a:r>
                <a:r>
                  <a:rPr lang="ru-RU" dirty="0"/>
                  <a:t>, посчитанная по данным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dirty="0"/>
              </a:p>
              <a:p>
                <a:pPr marL="514350" indent="-514350">
                  <a:buFont typeface="+mj-lt"/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6" name="Объект 4">
                <a:extLst>
                  <a:ext uri="{FF2B5EF4-FFF2-40B4-BE49-F238E27FC236}">
                    <a16:creationId xmlns:a16="http://schemas.microsoft.com/office/drawing/2014/main" id="{318FAFA2-6566-B34F-8440-F9438ED4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69" y="5094567"/>
                <a:ext cx="3772931" cy="1553368"/>
              </a:xfrm>
              <a:prstGeom prst="rect">
                <a:avLst/>
              </a:prstGeom>
              <a:blipFill>
                <a:blip r:embed="rId4"/>
                <a:stretch>
                  <a:fillRect l="-2349" t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7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AE</a:t>
            </a:r>
            <a:r>
              <a:rPr lang="ru-RU" dirty="0"/>
              <a:t>)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467D192-9E01-704E-BAB9-E186EE415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25432" cy="480896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err="1"/>
              <a:t>Автоэнкодеры</a:t>
            </a:r>
            <a:r>
              <a:rPr lang="ru-RU" dirty="0"/>
              <a:t> способны обучать действительно хорошие представления данных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Так же возможно </a:t>
            </a:r>
            <a:r>
              <a:rPr lang="ru-RU" dirty="0" err="1"/>
              <a:t>предобучать</a:t>
            </a:r>
            <a:r>
              <a:rPr lang="ru-RU" dirty="0"/>
              <a:t> сети для задач классификации по схеме обучения </a:t>
            </a:r>
            <a:r>
              <a:rPr lang="ru-RU" dirty="0" err="1"/>
              <a:t>автоэнкодера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Но! Можно ли генерировать новые данные из распределения скрытых представлений исходных данных ?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Ответ: в ванильной реализации практически - нет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925432" cy="125728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Вариационный </a:t>
                </a:r>
                <a:r>
                  <a:rPr lang="ru-RU" dirty="0" err="1"/>
                  <a:t>автокодировщик</a:t>
                </a:r>
                <a:r>
                  <a:rPr lang="ru-RU" dirty="0"/>
                  <a:t> – это модель, описывающая процесс </a:t>
                </a:r>
                <a:r>
                  <a:rPr lang="ru-RU" dirty="0" err="1"/>
                  <a:t>автокодирования</a:t>
                </a:r>
                <a:r>
                  <a:rPr lang="ru-RU" dirty="0"/>
                  <a:t> с вероятностной точки зрения.</a:t>
                </a:r>
                <a:r>
                  <a:rPr lang="en-US" dirty="0"/>
                  <a:t> 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Пускай нам дана выборка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ru-RU" dirty="0"/>
                  <a:t>, предположим, что она порождена из некоторого скрытого представления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925432" cy="1257282"/>
              </a:xfrm>
              <a:blipFill>
                <a:blip r:embed="rId2"/>
                <a:stretch>
                  <a:fillRect l="-581" t="-10000" r="-348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56AC09-CB33-304E-ADA5-059A2C3B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55" y="2855502"/>
            <a:ext cx="3420296" cy="313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4">
                <a:extLst>
                  <a:ext uri="{FF2B5EF4-FFF2-40B4-BE49-F238E27FC236}">
                    <a16:creationId xmlns:a16="http://schemas.microsoft.com/office/drawing/2014/main" id="{85F01ECE-3F40-B24E-857A-D4FD0AE2E8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67187"/>
                <a:ext cx="3637052" cy="689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1. </a:t>
                </a:r>
                <a:r>
                  <a:rPr lang="ru-RU" dirty="0" err="1"/>
                  <a:t>Сэмплируем</a:t>
                </a:r>
                <a:r>
                  <a:rPr lang="ru-RU" dirty="0"/>
                  <a:t> </a:t>
                </a:r>
                <a:r>
                  <a:rPr lang="en-US" b="1" dirty="0"/>
                  <a:t>z</a:t>
                </a:r>
                <a:r>
                  <a:rPr lang="ru-RU" b="1" dirty="0"/>
                  <a:t> </a:t>
                </a:r>
                <a:r>
                  <a:rPr lang="ru-RU" dirty="0"/>
                  <a:t>из известного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Объект 4">
                <a:extLst>
                  <a:ext uri="{FF2B5EF4-FFF2-40B4-BE49-F238E27FC236}">
                    <a16:creationId xmlns:a16="http://schemas.microsoft.com/office/drawing/2014/main" id="{85F01ECE-3F40-B24E-857A-D4FD0AE2E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67187"/>
                <a:ext cx="3637052" cy="689083"/>
              </a:xfrm>
              <a:prstGeom prst="rect">
                <a:avLst/>
              </a:prstGeom>
              <a:blipFill>
                <a:blip r:embed="rId4"/>
                <a:stretch>
                  <a:fillRect l="-2787" t="-21818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4">
                <a:extLst>
                  <a:ext uri="{FF2B5EF4-FFF2-40B4-BE49-F238E27FC236}">
                    <a16:creationId xmlns:a16="http://schemas.microsoft.com/office/drawing/2014/main" id="{353FFF84-3F10-914B-BD73-83604B9F22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1105" y="2855502"/>
                <a:ext cx="3637052" cy="35761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/>
                  <a:t>Ставится задача отыскания параметров порождающей модели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 err="1"/>
                  <a:t>Естесственно</a:t>
                </a:r>
                <a:r>
                  <a:rPr lang="ru-RU" dirty="0"/>
                  <a:t> хочется, чтобы распределение </a:t>
                </a:r>
                <a:r>
                  <a:rPr lang="en-US" i="1" dirty="0"/>
                  <a:t>p(z) </a:t>
                </a:r>
                <a:r>
                  <a:rPr lang="ru-RU" dirty="0"/>
                  <a:t>было как можно более простым, например – нормальным.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Распределение же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dirty="0"/>
                  <a:t> - наоборот сложным и выразительным, нейронные сети для этого сойдут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8" name="Объект 4">
                <a:extLst>
                  <a:ext uri="{FF2B5EF4-FFF2-40B4-BE49-F238E27FC236}">
                    <a16:creationId xmlns:a16="http://schemas.microsoft.com/office/drawing/2014/main" id="{353FFF84-3F10-914B-BD73-83604B9F2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05" y="2855502"/>
                <a:ext cx="3637052" cy="3576120"/>
              </a:xfrm>
              <a:prstGeom prst="rect">
                <a:avLst/>
              </a:prstGeom>
              <a:blipFill>
                <a:blip r:embed="rId5"/>
                <a:stretch>
                  <a:fillRect l="-1742" t="-2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4">
                <a:extLst>
                  <a:ext uri="{FF2B5EF4-FFF2-40B4-BE49-F238E27FC236}">
                    <a16:creationId xmlns:a16="http://schemas.microsoft.com/office/drawing/2014/main" id="{255C7C7D-8591-9D4B-88EA-FF548A6C5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002" y="3368494"/>
                <a:ext cx="3637052" cy="689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2. </a:t>
                </a:r>
                <a:r>
                  <a:rPr lang="ru-RU" dirty="0" err="1"/>
                  <a:t>Сэмплируем</a:t>
                </a:r>
                <a:r>
                  <a:rPr lang="ru-RU" dirty="0"/>
                  <a:t> </a:t>
                </a:r>
                <a:r>
                  <a:rPr lang="en-US" i="1" dirty="0"/>
                  <a:t>x</a:t>
                </a:r>
                <a:r>
                  <a:rPr lang="ru-RU" b="1" dirty="0"/>
                  <a:t> </a:t>
                </a:r>
                <a:r>
                  <a:rPr lang="ru-RU" dirty="0"/>
                  <a:t>из известного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Объект 4">
                <a:extLst>
                  <a:ext uri="{FF2B5EF4-FFF2-40B4-BE49-F238E27FC236}">
                    <a16:creationId xmlns:a16="http://schemas.microsoft.com/office/drawing/2014/main" id="{255C7C7D-8591-9D4B-88EA-FF548A6C5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2" y="3368494"/>
                <a:ext cx="3637052" cy="689083"/>
              </a:xfrm>
              <a:prstGeom prst="rect">
                <a:avLst/>
              </a:prstGeom>
              <a:blipFill>
                <a:blip r:embed="rId6"/>
                <a:stretch>
                  <a:fillRect l="-2787" t="-21818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5DEA966-CA85-AB4E-92C8-C4A24D4E8AE1}"/>
              </a:ext>
            </a:extLst>
          </p:cNvPr>
          <p:cNvCxnSpPr>
            <a:cxnSpLocks/>
          </p:cNvCxnSpPr>
          <p:nvPr/>
        </p:nvCxnSpPr>
        <p:spPr>
          <a:xfrm flipV="1">
            <a:off x="4112996" y="4375323"/>
            <a:ext cx="1527517" cy="163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507A4-0957-3946-A8EB-B6D11ABCE46B}"/>
              </a:ext>
            </a:extLst>
          </p:cNvPr>
          <p:cNvSpPr txBox="1"/>
          <p:nvPr/>
        </p:nvSpPr>
        <p:spPr>
          <a:xfrm>
            <a:off x="3042785" y="4357179"/>
            <a:ext cx="103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Декодер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251D0-DFAF-964C-91C2-31C76A0F38FC}"/>
              </a:ext>
            </a:extLst>
          </p:cNvPr>
          <p:cNvSpPr txBox="1"/>
          <p:nvPr/>
        </p:nvSpPr>
        <p:spPr>
          <a:xfrm>
            <a:off x="4421384" y="6112280"/>
            <a:ext cx="296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классно! В чем подвох ?</a:t>
            </a:r>
          </a:p>
        </p:txBody>
      </p:sp>
    </p:spTree>
    <p:extLst>
      <p:ext uri="{BB962C8B-B14F-4D97-AF65-F5344CB8AC3E}">
        <p14:creationId xmlns:p14="http://schemas.microsoft.com/office/powerpoint/2010/main" val="282365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925432" cy="46176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Правдоподобие данных: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dirty="0"/>
                  <a:t> -  </a:t>
                </a:r>
                <a:r>
                  <a:rPr lang="ru-RU" dirty="0"/>
                  <a:t>как нейронную сеть проинтегрировать по всей плотности вероятности распределения Гаусса ???</a:t>
                </a:r>
              </a:p>
              <a:p>
                <a:pPr marL="0" indent="0">
                  <a:buNone/>
                </a:pPr>
                <a:r>
                  <a:rPr lang="ru-RU" dirty="0"/>
                  <a:t>Апостериорную вер-</a:t>
                </a:r>
                <a:r>
                  <a:rPr lang="ru-RU" dirty="0" err="1"/>
                  <a:t>ть</a:t>
                </a:r>
                <a:r>
                  <a:rPr lang="ru-RU" dirty="0"/>
                  <a:t> тоже не вычислить: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Нам поможет </a:t>
                </a:r>
                <a:r>
                  <a:rPr lang="ru-RU" dirty="0" err="1"/>
                  <a:t>энкодер</a:t>
                </a:r>
                <a:r>
                  <a:rPr lang="ru-RU" dirty="0"/>
                  <a:t>. Давайте будем оценивать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при помощи другой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/>
                  <a:t>Далее мы увидим, что данное решение позволит нам вывести нижнюю оценку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ru-RU" dirty="0"/>
                  <a:t> которую уже можно максимизировать.</a:t>
                </a:r>
                <a:endParaRPr lang="en-US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467D192-9E01-704E-BAB9-E186EE415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925432" cy="4617646"/>
              </a:xfrm>
              <a:blipFill>
                <a:blip r:embed="rId2"/>
                <a:stretch>
                  <a:fillRect l="-1045" t="-19452" r="-1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9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8472E60-CF26-7742-84F5-58ACB08F8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8228" y="2840662"/>
            <a:ext cx="3721100" cy="2717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A081D2-3408-CA48-9377-20A569F5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69" y="2840662"/>
            <a:ext cx="4038600" cy="279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1A5F3-6B18-AF48-9E52-03D308AC8072}"/>
                  </a:ext>
                </a:extLst>
              </p:cNvPr>
              <p:cNvSpPr txBox="1"/>
              <p:nvPr/>
            </p:nvSpPr>
            <p:spPr>
              <a:xfrm>
                <a:off x="287677" y="4006921"/>
                <a:ext cx="1839074" cy="6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Сеть </a:t>
                </a:r>
                <a:r>
                  <a:rPr lang="ru-RU" dirty="0" err="1"/>
                  <a:t>энкодера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1A5F3-6B18-AF48-9E52-03D308AC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7" y="4006921"/>
                <a:ext cx="1839074" cy="671081"/>
              </a:xfrm>
              <a:prstGeom prst="rect">
                <a:avLst/>
              </a:prstGeom>
              <a:blipFill>
                <a:blip r:embed="rId4"/>
                <a:stretch>
                  <a:fillRect l="-2759" t="-3774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710C6E-5088-C54E-8C22-ED75F1B50DED}"/>
                  </a:ext>
                </a:extLst>
              </p:cNvPr>
              <p:cNvSpPr txBox="1"/>
              <p:nvPr/>
            </p:nvSpPr>
            <p:spPr>
              <a:xfrm>
                <a:off x="9953947" y="3864021"/>
                <a:ext cx="1839074" cy="6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Сеть декодера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710C6E-5088-C54E-8C22-ED75F1B5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947" y="3864021"/>
                <a:ext cx="1839074" cy="671081"/>
              </a:xfrm>
              <a:prstGeom prst="rect">
                <a:avLst/>
              </a:prstGeom>
              <a:blipFill>
                <a:blip r:embed="rId5"/>
                <a:stretch>
                  <a:fillRect l="-2740" t="-3704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348A1E0-BB56-8A47-ACF2-61C7569FEA00}"/>
              </a:ext>
            </a:extLst>
          </p:cNvPr>
          <p:cNvSpPr txBox="1"/>
          <p:nvPr/>
        </p:nvSpPr>
        <p:spPr>
          <a:xfrm>
            <a:off x="4145474" y="5748980"/>
            <a:ext cx="390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Матрицы ковариаций - диагональные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C6F73BA-0F6B-3048-A640-03244D5F0D77}"/>
              </a:ext>
            </a:extLst>
          </p:cNvPr>
          <p:cNvCxnSpPr/>
          <p:nvPr/>
        </p:nvCxnSpPr>
        <p:spPr>
          <a:xfrm flipV="1">
            <a:off x="2373330" y="2352782"/>
            <a:ext cx="636998" cy="71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A8F8745-7341-7F49-96F7-183D2F76343A}"/>
              </a:ext>
            </a:extLst>
          </p:cNvPr>
          <p:cNvCxnSpPr>
            <a:cxnSpLocks/>
          </p:cNvCxnSpPr>
          <p:nvPr/>
        </p:nvCxnSpPr>
        <p:spPr>
          <a:xfrm flipH="1" flipV="1">
            <a:off x="3852809" y="2417759"/>
            <a:ext cx="636998" cy="66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E76EC6-BFF9-D845-927B-9EDD942B4538}"/>
                  </a:ext>
                </a:extLst>
              </p:cNvPr>
              <p:cNvSpPr txBox="1"/>
              <p:nvPr/>
            </p:nvSpPr>
            <p:spPr>
              <a:xfrm>
                <a:off x="2553388" y="1651291"/>
                <a:ext cx="193641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Сэмплируем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E76EC6-BFF9-D845-927B-9EDD942B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388" y="1651291"/>
                <a:ext cx="1936419" cy="671209"/>
              </a:xfrm>
              <a:prstGeom prst="rect">
                <a:avLst/>
              </a:prstGeom>
              <a:blipFill>
                <a:blip r:embed="rId6"/>
                <a:stretch>
                  <a:fillRect l="-2597" t="-3704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52AE860-8C5C-3349-AB0D-50D9EE30D0EF}"/>
              </a:ext>
            </a:extLst>
          </p:cNvPr>
          <p:cNvCxnSpPr/>
          <p:nvPr/>
        </p:nvCxnSpPr>
        <p:spPr>
          <a:xfrm flipV="1">
            <a:off x="7711351" y="2222708"/>
            <a:ext cx="636998" cy="71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2077B0F-F1BA-DB41-8792-83ECF313759F}"/>
              </a:ext>
            </a:extLst>
          </p:cNvPr>
          <p:cNvCxnSpPr>
            <a:cxnSpLocks/>
          </p:cNvCxnSpPr>
          <p:nvPr/>
        </p:nvCxnSpPr>
        <p:spPr>
          <a:xfrm flipH="1" flipV="1">
            <a:off x="9190830" y="2287685"/>
            <a:ext cx="636998" cy="66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0DD13E-84C5-604B-895B-CF89E3269123}"/>
                  </a:ext>
                </a:extLst>
              </p:cNvPr>
              <p:cNvSpPr txBox="1"/>
              <p:nvPr/>
            </p:nvSpPr>
            <p:spPr>
              <a:xfrm>
                <a:off x="7891409" y="1521217"/>
                <a:ext cx="193641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Сэмплируем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0DD13E-84C5-604B-895B-CF89E32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9" y="1521217"/>
                <a:ext cx="1936419" cy="671209"/>
              </a:xfrm>
              <a:prstGeom prst="rect">
                <a:avLst/>
              </a:prstGeom>
              <a:blipFill>
                <a:blip r:embed="rId7"/>
                <a:stretch>
                  <a:fillRect l="-1948" t="-5660" r="-1299"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15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CC30F5F5-ED0B-AB4F-BBF3-72EEC31327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/>
                  <a:t> </a:t>
                </a:r>
                <a:r>
                  <a:rPr lang="en-US" sz="2400" dirty="0"/>
                  <a:t>(</a:t>
                </a:r>
                <a:r>
                  <a:rPr lang="ru-RU" sz="2400" dirty="0"/>
                  <a:t>поскольку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ru-RU" sz="2400" dirty="0"/>
                  <a:t> не зависит от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)</a:t>
                </a:r>
                <a:endParaRPr lang="ru-RU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= (</a:t>
                </a:r>
                <a:r>
                  <a:rPr lang="ru-RU" sz="2400" dirty="0"/>
                  <a:t>по теореме Байеса</a:t>
                </a:r>
                <a:r>
                  <a:rPr lang="en-US" sz="2400" dirty="0"/>
                  <a:t>)</a:t>
                </a:r>
                <a:endParaRPr lang="ru-RU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b="0" dirty="0">
                    <a:ea typeface="Cambria Math" panose="02040503050406030204" pitchFamily="18" charset="0"/>
                  </a:rPr>
                  <a:t> (умножили на константу)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ru-RU" sz="2400" b="0" dirty="0">
                    <a:ea typeface="Cambria Math" panose="02040503050406030204" pitchFamily="18" charset="0"/>
                  </a:rPr>
                  <a:t>(сумма мат. ожиданий логарифмов)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beg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ru-RU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CC30F5F5-ED0B-AB4F-BBF3-72EEC3132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FA9F9C-B5FA-414E-9D37-32D37CE9C5AD}"/>
                  </a:ext>
                </a:extLst>
              </p:cNvPr>
              <p:cNvSpPr txBox="1"/>
              <p:nvPr/>
            </p:nvSpPr>
            <p:spPr>
              <a:xfrm>
                <a:off x="698643" y="5630238"/>
                <a:ext cx="3318553" cy="9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Сеть декодера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sz="1400" dirty="0"/>
                  <a:t>, можем оценить этот член при помощи </a:t>
                </a:r>
                <a:r>
                  <a:rPr lang="ru-RU" sz="1400" dirty="0" err="1"/>
                  <a:t>сэмплинга</a:t>
                </a:r>
                <a:r>
                  <a:rPr lang="ru-RU" sz="1400" dirty="0"/>
                  <a:t>. Используем </a:t>
                </a:r>
                <a:r>
                  <a:rPr lang="en-US" sz="1400" dirty="0" err="1"/>
                  <a:t>reparametrization</a:t>
                </a:r>
                <a:r>
                  <a:rPr lang="en-US" sz="1400" dirty="0"/>
                  <a:t> trick</a:t>
                </a:r>
                <a:r>
                  <a:rPr lang="ru-RU" sz="1400" dirty="0"/>
                  <a:t> для дифференцирования </a:t>
                </a:r>
                <a:r>
                  <a:rPr lang="ru-RU" sz="1400" dirty="0" err="1"/>
                  <a:t>сэмплинга</a:t>
                </a:r>
                <a:r>
                  <a:rPr lang="ru-RU" sz="1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FA9F9C-B5FA-414E-9D37-32D37CE9C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3" y="5630238"/>
                <a:ext cx="3318553" cy="985847"/>
              </a:xfrm>
              <a:prstGeom prst="rect">
                <a:avLst/>
              </a:prstGeom>
              <a:blipFill>
                <a:blip r:embed="rId3"/>
                <a:stretch>
                  <a:fillRect l="-382" r="-382" b="-5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Извлечение 12">
            <a:extLst>
              <a:ext uri="{FF2B5EF4-FFF2-40B4-BE49-F238E27FC236}">
                <a16:creationId xmlns:a16="http://schemas.microsoft.com/office/drawing/2014/main" id="{658DB934-280F-8740-9786-5C5523C35C21}"/>
              </a:ext>
            </a:extLst>
          </p:cNvPr>
          <p:cNvSpPr/>
          <p:nvPr/>
        </p:nvSpPr>
        <p:spPr>
          <a:xfrm>
            <a:off x="1910993" y="5435029"/>
            <a:ext cx="246580" cy="195209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E67C-BED9-8040-847D-2F1C29D04257}"/>
              </a:ext>
            </a:extLst>
          </p:cNvPr>
          <p:cNvSpPr txBox="1"/>
          <p:nvPr/>
        </p:nvSpPr>
        <p:spPr>
          <a:xfrm>
            <a:off x="4156753" y="5630237"/>
            <a:ext cx="2973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Данный член имеет хорошее приближенное решение</a:t>
            </a:r>
            <a:r>
              <a:rPr lang="en-US" sz="1400" dirty="0"/>
              <a:t> </a:t>
            </a:r>
            <a:r>
              <a:rPr lang="ru-RU" sz="1400" dirty="0"/>
              <a:t>(здесь мы приближаем 2 </a:t>
            </a:r>
            <a:r>
              <a:rPr lang="ru-RU" sz="1400" dirty="0" err="1"/>
              <a:t>гауссианы</a:t>
            </a:r>
            <a:r>
              <a:rPr lang="ru-RU" sz="1400" dirty="0"/>
              <a:t>)</a:t>
            </a:r>
          </a:p>
        </p:txBody>
      </p:sp>
      <p:sp>
        <p:nvSpPr>
          <p:cNvPr id="21" name="Извлечение 20">
            <a:extLst>
              <a:ext uri="{FF2B5EF4-FFF2-40B4-BE49-F238E27FC236}">
                <a16:creationId xmlns:a16="http://schemas.microsoft.com/office/drawing/2014/main" id="{70D6B26D-7F11-E342-9E3F-1BABB77187CD}"/>
              </a:ext>
            </a:extLst>
          </p:cNvPr>
          <p:cNvSpPr/>
          <p:nvPr/>
        </p:nvSpPr>
        <p:spPr>
          <a:xfrm>
            <a:off x="5520219" y="5433654"/>
            <a:ext cx="246580" cy="195209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290F12-66AE-3443-A944-F0671E8F308A}"/>
                  </a:ext>
                </a:extLst>
              </p:cNvPr>
              <p:cNvSpPr txBox="1"/>
              <p:nvPr/>
            </p:nvSpPr>
            <p:spPr>
              <a:xfrm>
                <a:off x="7519399" y="5628863"/>
                <a:ext cx="2973512" cy="120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С этим членом ничего не возможно поделать, поскольку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ru-RU" sz="1400" dirty="0"/>
                  <a:t> не вычислить. Но! Мы знаем, что дивергенция </a:t>
                </a:r>
                <a:r>
                  <a:rPr lang="ru-RU" sz="1400" dirty="0" err="1"/>
                  <a:t>Кульбака-Лейблера</a:t>
                </a:r>
                <a:r>
                  <a:rPr lang="ru-RU" sz="1400" dirty="0"/>
                  <a:t> всегда </a:t>
                </a:r>
                <a:r>
                  <a:rPr lang="en-US" sz="1400" dirty="0"/>
                  <a:t>&gt;= 0</a:t>
                </a:r>
                <a:endParaRPr lang="ru-RU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290F12-66AE-3443-A944-F0671E8F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99" y="5628863"/>
                <a:ext cx="2973512" cy="1201291"/>
              </a:xfrm>
              <a:prstGeom prst="rect">
                <a:avLst/>
              </a:prstGeom>
              <a:blipFill>
                <a:blip r:embed="rId4"/>
                <a:stretch>
                  <a:fillRect l="-426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Извлечение 23">
            <a:extLst>
              <a:ext uri="{FF2B5EF4-FFF2-40B4-BE49-F238E27FC236}">
                <a16:creationId xmlns:a16="http://schemas.microsoft.com/office/drawing/2014/main" id="{5FFCA645-A930-A445-B7A9-C8513B74B60B}"/>
              </a:ext>
            </a:extLst>
          </p:cNvPr>
          <p:cNvSpPr/>
          <p:nvPr/>
        </p:nvSpPr>
        <p:spPr>
          <a:xfrm>
            <a:off x="8731749" y="5433653"/>
            <a:ext cx="246580" cy="195209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25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CC30F5F5-ED0B-AB4F-BBF3-72EEC31327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/>
                  <a:t> </a:t>
                </a:r>
                <a:r>
                  <a:rPr lang="en-US" sz="2400" dirty="0"/>
                  <a:t>(</a:t>
                </a:r>
                <a:r>
                  <a:rPr lang="ru-RU" sz="2400" dirty="0"/>
                  <a:t>поскольку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ru-RU" sz="2400" dirty="0"/>
                  <a:t> не зависит от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)</a:t>
                </a:r>
                <a:endParaRPr lang="ru-RU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= (</a:t>
                </a:r>
                <a:r>
                  <a:rPr lang="ru-RU" sz="2400" dirty="0"/>
                  <a:t>по теореме Байеса</a:t>
                </a:r>
                <a:r>
                  <a:rPr lang="en-US" sz="2400" dirty="0"/>
                  <a:t>)</a:t>
                </a:r>
                <a:endParaRPr lang="ru-RU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b="0" dirty="0">
                    <a:ea typeface="Cambria Math" panose="02040503050406030204" pitchFamily="18" charset="0"/>
                  </a:rPr>
                  <a:t> (умножили на константу)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ru-RU" sz="2400" b="0" dirty="0">
                    <a:ea typeface="Cambria Math" panose="02040503050406030204" pitchFamily="18" charset="0"/>
                  </a:rPr>
                  <a:t>(сумма мат. ожиданий логарифмов)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beg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ru-RU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CC30F5F5-ED0B-AB4F-BBF3-72EEC3132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ткрывающая фигурная скобка 2">
            <a:extLst>
              <a:ext uri="{FF2B5EF4-FFF2-40B4-BE49-F238E27FC236}">
                <a16:creationId xmlns:a16="http://schemas.microsoft.com/office/drawing/2014/main" id="{6E5E64CD-810A-F84D-89EB-F862E5D5AF20}"/>
              </a:ext>
            </a:extLst>
          </p:cNvPr>
          <p:cNvSpPr/>
          <p:nvPr/>
        </p:nvSpPr>
        <p:spPr>
          <a:xfrm rot="16200000">
            <a:off x="3891711" y="2765940"/>
            <a:ext cx="322887" cy="5578868"/>
          </a:xfrm>
          <a:prstGeom prst="leftBrace">
            <a:avLst>
              <a:gd name="adj1" fmla="val 4280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EEF9B-EC05-CF49-A2FC-F00A8B809A1B}"/>
                  </a:ext>
                </a:extLst>
              </p:cNvPr>
              <p:cNvSpPr txBox="1"/>
              <p:nvPr/>
            </p:nvSpPr>
            <p:spPr>
              <a:xfrm>
                <a:off x="2075379" y="5716818"/>
                <a:ext cx="3606229" cy="964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Variational Lower bound(ELBO)</a:t>
                </a:r>
              </a:p>
              <a:p>
                <a:r>
                  <a:rPr lang="ru-RU" dirty="0"/>
                  <a:t>Обучение: максимизируем </a:t>
                </a:r>
                <a:r>
                  <a:rPr lang="en-US" dirty="0"/>
                  <a:t>ELBO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EEF9B-EC05-CF49-A2FC-F00A8B80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79" y="5716818"/>
                <a:ext cx="3606229" cy="964175"/>
              </a:xfrm>
              <a:prstGeom prst="rect">
                <a:avLst/>
              </a:prstGeom>
              <a:blipFill>
                <a:blip r:embed="rId3"/>
                <a:stretch>
                  <a:fillRect l="-1053" b="-7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ткрывающая фигурная скобка 11">
            <a:extLst>
              <a:ext uri="{FF2B5EF4-FFF2-40B4-BE49-F238E27FC236}">
                <a16:creationId xmlns:a16="http://schemas.microsoft.com/office/drawing/2014/main" id="{41D907D6-DC07-124D-9DF7-438B02D4C5E9}"/>
              </a:ext>
            </a:extLst>
          </p:cNvPr>
          <p:cNvSpPr/>
          <p:nvPr/>
        </p:nvSpPr>
        <p:spPr>
          <a:xfrm rot="16200000">
            <a:off x="8851132" y="3810907"/>
            <a:ext cx="322887" cy="3488934"/>
          </a:xfrm>
          <a:prstGeom prst="leftBrace">
            <a:avLst>
              <a:gd name="adj1" fmla="val 4280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941C6-C37E-364F-9C33-7C0AFE7C5169}"/>
                  </a:ext>
                </a:extLst>
              </p:cNvPr>
              <p:cNvSpPr txBox="1"/>
              <p:nvPr/>
            </p:nvSpPr>
            <p:spPr>
              <a:xfrm>
                <a:off x="7017250" y="5614180"/>
                <a:ext cx="4212404" cy="112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941C6-C37E-364F-9C33-7C0AFE7C5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250" y="5614180"/>
                <a:ext cx="4212404" cy="1125565"/>
              </a:xfrm>
              <a:prstGeom prst="rect">
                <a:avLst/>
              </a:prstGeom>
              <a:blipFill>
                <a:blip r:embed="rId4"/>
                <a:stretch>
                  <a:fillRect t="-50000" b="-1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4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A3042-AA35-E348-A95B-05E383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в </a:t>
            </a:r>
            <a:r>
              <a:rPr lang="en-US" dirty="0"/>
              <a:t>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AB4ED8-38DD-8344-9098-E0DE680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4911" cy="4351338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 err="1"/>
              <a:t>Дискриминативные</a:t>
            </a:r>
            <a:r>
              <a:rPr lang="ru-RU" dirty="0"/>
              <a:t>:</a:t>
            </a:r>
          </a:p>
          <a:p>
            <a:pPr>
              <a:buFont typeface="Wingdings" pitchFamily="2" charset="2"/>
              <a:buChar char="§"/>
            </a:pPr>
            <a:r>
              <a:rPr lang="ru-RU" sz="2400" dirty="0"/>
              <a:t>Обучают функцию, которая отображает вход </a:t>
            </a:r>
            <a:r>
              <a:rPr lang="ru-RU" sz="2400" b="1" i="1" dirty="0"/>
              <a:t>х</a:t>
            </a:r>
            <a:r>
              <a:rPr lang="ru-RU" sz="2400" i="1" dirty="0"/>
              <a:t> </a:t>
            </a:r>
            <a:r>
              <a:rPr lang="ru-RU" sz="2400" dirty="0"/>
              <a:t>в некоторую метку класса </a:t>
            </a:r>
            <a:r>
              <a:rPr lang="en-US" sz="2400" i="1" dirty="0"/>
              <a:t>y</a:t>
            </a:r>
            <a:r>
              <a:rPr lang="ru-RU" sz="24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ru-RU" sz="2400" dirty="0"/>
              <a:t>С точки зрения теории вероятностей они предсказывают условное распределение </a:t>
            </a:r>
            <a:r>
              <a:rPr lang="en-US" sz="2400" i="1" dirty="0"/>
              <a:t>p(</a:t>
            </a:r>
            <a:r>
              <a:rPr lang="en-US" sz="2400" i="1" dirty="0" err="1"/>
              <a:t>y|</a:t>
            </a:r>
            <a:r>
              <a:rPr lang="en-US" sz="2400" b="1" i="1" dirty="0" err="1"/>
              <a:t>x</a:t>
            </a:r>
            <a:r>
              <a:rPr lang="en-US" sz="2400" i="1" dirty="0"/>
              <a:t>).</a:t>
            </a:r>
            <a:endParaRPr lang="ru-RU" sz="2400" i="1" dirty="0"/>
          </a:p>
          <a:p>
            <a:pPr>
              <a:buFont typeface="Wingdings" pitchFamily="2" charset="2"/>
              <a:buChar char="§"/>
            </a:pPr>
            <a:r>
              <a:rPr lang="ru-RU" sz="2400" dirty="0"/>
              <a:t>Как правило, такими моделями мы пользуемся в </a:t>
            </a:r>
            <a:r>
              <a:rPr lang="en-US" sz="2400" dirty="0"/>
              <a:t>supervised-</a:t>
            </a:r>
            <a:r>
              <a:rPr lang="ru-RU" sz="2400" dirty="0"/>
              <a:t>подходе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AB17894C-C964-AA4B-9ED3-30A0DFC88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8889" y="1825625"/>
                <a:ext cx="4524911" cy="4351338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dirty="0"/>
                  <a:t>Генеративные: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Обучают совместное распределение данных и их меток </a:t>
                </a:r>
                <a:r>
                  <a:rPr lang="en-US" i="1" dirty="0"/>
                  <a:t>p(</a:t>
                </a:r>
                <a:r>
                  <a:rPr lang="en-US" i="1" dirty="0" err="1"/>
                  <a:t>y,</a:t>
                </a:r>
                <a:r>
                  <a:rPr lang="en-US" b="1" i="1" dirty="0" err="1"/>
                  <a:t>x</a:t>
                </a:r>
                <a:r>
                  <a:rPr lang="en-US" i="1" dirty="0"/>
                  <a:t>).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Обученное распределение можно использовать и как дискриминатор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Но!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можно порождать данные их этого распределения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Прекрасно подходят для решения </a:t>
                </a:r>
                <a:r>
                  <a:rPr lang="en-US" dirty="0"/>
                  <a:t>unsupervised-</a:t>
                </a:r>
                <a:r>
                  <a:rPr lang="ru-RU" dirty="0"/>
                  <a:t>задач</a:t>
                </a:r>
                <a:endParaRPr lang="en-US" dirty="0"/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AB17894C-C964-AA4B-9ED3-30A0DFC8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889" y="1825625"/>
                <a:ext cx="4524911" cy="4351338"/>
              </a:xfrm>
              <a:prstGeom prst="rect">
                <a:avLst/>
              </a:prstGeom>
              <a:blipFill>
                <a:blip r:embed="rId2"/>
                <a:stretch>
                  <a:fillRect l="-1961" t="-3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>
            <a:extLst>
              <a:ext uri="{FF2B5EF4-FFF2-40B4-BE49-F238E27FC236}">
                <a16:creationId xmlns:a16="http://schemas.microsoft.com/office/drawing/2014/main" id="{79215CF5-A606-0944-A8C5-EFCC6F3E8385}"/>
              </a:ext>
            </a:extLst>
          </p:cNvPr>
          <p:cNvSpPr txBox="1">
            <a:spLocks/>
          </p:cNvSpPr>
          <p:nvPr/>
        </p:nvSpPr>
        <p:spPr>
          <a:xfrm>
            <a:off x="4316002" y="5927939"/>
            <a:ext cx="3559997" cy="4980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Но это далеко не всё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9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6B49A5A-24A0-DE4A-A4A8-53B3EE4D1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4827" y="1690688"/>
            <a:ext cx="437067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1474A3-57D2-2041-B4E3-4E9C6A2C17B4}"/>
                  </a:ext>
                </a:extLst>
              </p:cNvPr>
              <p:cNvSpPr/>
              <p:nvPr/>
            </p:nvSpPr>
            <p:spPr>
              <a:xfrm>
                <a:off x="719191" y="1853025"/>
                <a:ext cx="5780556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begChr m:val="|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1474A3-57D2-2041-B4E3-4E9C6A2C1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1" y="1853025"/>
                <a:ext cx="5780556" cy="528093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ткрывающая фигурная скобка 12">
            <a:extLst>
              <a:ext uri="{FF2B5EF4-FFF2-40B4-BE49-F238E27FC236}">
                <a16:creationId xmlns:a16="http://schemas.microsoft.com/office/drawing/2014/main" id="{19FB21A6-4C5B-D742-8F20-BBC7681B4B93}"/>
              </a:ext>
            </a:extLst>
          </p:cNvPr>
          <p:cNvSpPr/>
          <p:nvPr/>
        </p:nvSpPr>
        <p:spPr>
          <a:xfrm rot="16200000">
            <a:off x="3347182" y="-246873"/>
            <a:ext cx="322887" cy="5578868"/>
          </a:xfrm>
          <a:prstGeom prst="leftBrace">
            <a:avLst>
              <a:gd name="adj1" fmla="val 4280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B7143-830C-8B46-BFBE-638540453DBB}"/>
                  </a:ext>
                </a:extLst>
              </p:cNvPr>
              <p:cNvSpPr txBox="1"/>
              <p:nvPr/>
            </p:nvSpPr>
            <p:spPr>
              <a:xfrm>
                <a:off x="2856215" y="2704005"/>
                <a:ext cx="1304819" cy="410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B7143-830C-8B46-BFBE-638540453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215" y="2704005"/>
                <a:ext cx="1304819" cy="41017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48346F-5EF1-6C43-AF92-D2051D141E02}"/>
                  </a:ext>
                </a:extLst>
              </p:cNvPr>
              <p:cNvSpPr txBox="1"/>
              <p:nvPr/>
            </p:nvSpPr>
            <p:spPr>
              <a:xfrm>
                <a:off x="6818246" y="5147352"/>
                <a:ext cx="1839074" cy="6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Сеть </a:t>
                </a:r>
                <a:r>
                  <a:rPr lang="ru-RU" dirty="0" err="1"/>
                  <a:t>энкодера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48346F-5EF1-6C43-AF92-D2051D14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246" y="5147352"/>
                <a:ext cx="1839074" cy="671081"/>
              </a:xfrm>
              <a:prstGeom prst="rect">
                <a:avLst/>
              </a:prstGeom>
              <a:blipFill>
                <a:blip r:embed="rId5"/>
                <a:stretch>
                  <a:fillRect l="-2740" t="-1852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B01F2-F92F-A842-8CB7-6C149C28F83A}"/>
                  </a:ext>
                </a:extLst>
              </p:cNvPr>
              <p:cNvSpPr txBox="1"/>
              <p:nvPr/>
            </p:nvSpPr>
            <p:spPr>
              <a:xfrm>
                <a:off x="10151603" y="3530816"/>
                <a:ext cx="1839074" cy="6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Сеть декодера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B01F2-F92F-A842-8CB7-6C149C28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603" y="3530816"/>
                <a:ext cx="1839074" cy="671081"/>
              </a:xfrm>
              <a:prstGeom prst="rect">
                <a:avLst/>
              </a:prstGeom>
              <a:blipFill>
                <a:blip r:embed="rId6"/>
                <a:stretch>
                  <a:fillRect l="-2055" t="-1852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4E2514-C36A-4741-98BF-48DC9C562D3B}"/>
                  </a:ext>
                </a:extLst>
              </p:cNvPr>
              <p:cNvSpPr txBox="1"/>
              <p:nvPr/>
            </p:nvSpPr>
            <p:spPr>
              <a:xfrm>
                <a:off x="7691324" y="4201897"/>
                <a:ext cx="3662476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Сэмплируем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4E2514-C36A-4741-98BF-48DC9C56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24" y="4201897"/>
                <a:ext cx="3662476" cy="394210"/>
              </a:xfrm>
              <a:prstGeom prst="rect">
                <a:avLst/>
              </a:prstGeom>
              <a:blipFill>
                <a:blip r:embed="rId7"/>
                <a:stretch>
                  <a:fillRect l="-1384" t="-6250" b="-15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6AF98-FE09-8C45-B9C7-37E4355CACA5}"/>
                  </a:ext>
                </a:extLst>
              </p:cNvPr>
              <p:cNvSpPr txBox="1"/>
              <p:nvPr/>
            </p:nvSpPr>
            <p:spPr>
              <a:xfrm>
                <a:off x="7737783" y="2303800"/>
                <a:ext cx="3636195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Сэмплируем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6AF98-FE09-8C45-B9C7-37E4355CA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83" y="2303800"/>
                <a:ext cx="3636195" cy="394210"/>
              </a:xfrm>
              <a:prstGeom prst="rect">
                <a:avLst/>
              </a:prstGeom>
              <a:blipFill>
                <a:blip r:embed="rId8"/>
                <a:stretch>
                  <a:fillRect l="-1042" t="-3125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7BC8B85-ACF1-1443-8497-46F8E77BDB02}"/>
              </a:ext>
            </a:extLst>
          </p:cNvPr>
          <p:cNvSpPr txBox="1"/>
          <p:nvPr/>
        </p:nvSpPr>
        <p:spPr>
          <a:xfrm>
            <a:off x="1277235" y="3672777"/>
            <a:ext cx="46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каждого </a:t>
            </a:r>
            <a:r>
              <a:rPr lang="ru-RU" dirty="0" err="1"/>
              <a:t>минибатча</a:t>
            </a:r>
            <a:r>
              <a:rPr lang="ru-RU" dirty="0"/>
              <a:t> данных делаем прямой проход по сети, а далее </a:t>
            </a:r>
            <a:r>
              <a:rPr lang="ru-RU" dirty="0" err="1"/>
              <a:t>бэкпроп</a:t>
            </a:r>
            <a:r>
              <a:rPr lang="ru-RU" dirty="0"/>
              <a:t> по параметрам!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2CF80BA-BC6A-E244-8A0F-07FB2B668C6B}"/>
              </a:ext>
            </a:extLst>
          </p:cNvPr>
          <p:cNvCxnSpPr/>
          <p:nvPr/>
        </p:nvCxnSpPr>
        <p:spPr>
          <a:xfrm>
            <a:off x="6298060" y="4134442"/>
            <a:ext cx="685063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43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p:pic>
        <p:nvPicPr>
          <p:cNvPr id="19" name="Объект 3">
            <a:extLst>
              <a:ext uri="{FF2B5EF4-FFF2-40B4-BE49-F238E27FC236}">
                <a16:creationId xmlns:a16="http://schemas.microsoft.com/office/drawing/2014/main" id="{F9851E00-33DF-C846-9563-E4DE6549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48" y="3503776"/>
            <a:ext cx="37211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FBED19-7AEC-2F4E-9582-68ECFD84E85C}"/>
                  </a:ext>
                </a:extLst>
              </p:cNvPr>
              <p:cNvSpPr txBox="1"/>
              <p:nvPr/>
            </p:nvSpPr>
            <p:spPr>
              <a:xfrm>
                <a:off x="3404867" y="4527135"/>
                <a:ext cx="1839074" cy="67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Сеть декодера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FBED19-7AEC-2F4E-9582-68ECFD84E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67" y="4527135"/>
                <a:ext cx="1839074" cy="671081"/>
              </a:xfrm>
              <a:prstGeom prst="rect">
                <a:avLst/>
              </a:prstGeom>
              <a:blipFill>
                <a:blip r:embed="rId3"/>
                <a:stretch>
                  <a:fillRect l="-2055" t="-1852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4A62AF1-6198-5147-8B5F-1BA8479B922D}"/>
              </a:ext>
            </a:extLst>
          </p:cNvPr>
          <p:cNvCxnSpPr/>
          <p:nvPr/>
        </p:nvCxnSpPr>
        <p:spPr>
          <a:xfrm flipV="1">
            <a:off x="1162271" y="2885822"/>
            <a:ext cx="636998" cy="71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0137586-6AB8-4F41-9D86-E6D959F66A93}"/>
              </a:ext>
            </a:extLst>
          </p:cNvPr>
          <p:cNvCxnSpPr>
            <a:cxnSpLocks/>
          </p:cNvCxnSpPr>
          <p:nvPr/>
        </p:nvCxnSpPr>
        <p:spPr>
          <a:xfrm flipH="1" flipV="1">
            <a:off x="2641750" y="2950799"/>
            <a:ext cx="636998" cy="66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922215-9397-4144-937B-8E6CEF198D34}"/>
                  </a:ext>
                </a:extLst>
              </p:cNvPr>
              <p:cNvSpPr txBox="1"/>
              <p:nvPr/>
            </p:nvSpPr>
            <p:spPr>
              <a:xfrm>
                <a:off x="1342329" y="2184331"/>
                <a:ext cx="193641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Сэмплируем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922215-9397-4144-937B-8E6CEF19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329" y="2184331"/>
                <a:ext cx="1936419" cy="671209"/>
              </a:xfrm>
              <a:prstGeom prst="rect">
                <a:avLst/>
              </a:prstGeom>
              <a:blipFill>
                <a:blip r:embed="rId4"/>
                <a:stretch>
                  <a:fillRect l="-2614" t="-3704" r="-1307"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EBBAD5-9E46-E24F-81C9-D1019BD7FD02}"/>
              </a:ext>
            </a:extLst>
          </p:cNvPr>
          <p:cNvSpPr txBox="1"/>
          <p:nvPr/>
        </p:nvSpPr>
        <p:spPr>
          <a:xfrm>
            <a:off x="630195" y="1690688"/>
            <a:ext cx="385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 только сеть декодера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976504A-9A91-C845-B136-AF1F5C979E8C}"/>
                  </a:ext>
                </a:extLst>
              </p:cNvPr>
              <p:cNvSpPr/>
              <p:nvPr/>
            </p:nvSpPr>
            <p:spPr>
              <a:xfrm>
                <a:off x="865964" y="6116954"/>
                <a:ext cx="28674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err="1"/>
                  <a:t>Сэмплируем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976504A-9A91-C845-B136-AF1F5C979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64" y="6116954"/>
                <a:ext cx="2867467" cy="369332"/>
              </a:xfrm>
              <a:prstGeom prst="rect">
                <a:avLst/>
              </a:prstGeom>
              <a:blipFill>
                <a:blip r:embed="rId5"/>
                <a:stretch>
                  <a:fillRect l="-1322" t="-6667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C4B4E0-53A7-5949-B33C-BD93A32D0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388" y="1690688"/>
            <a:ext cx="3200400" cy="4495800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21C782-508E-E745-8FD4-B8D58F18C150}"/>
              </a:ext>
            </a:extLst>
          </p:cNvPr>
          <p:cNvCxnSpPr/>
          <p:nvPr/>
        </p:nvCxnSpPr>
        <p:spPr>
          <a:xfrm>
            <a:off x="5869459" y="6301620"/>
            <a:ext cx="2014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5198494-7869-3C4E-98D6-E22311FE9019}"/>
              </a:ext>
            </a:extLst>
          </p:cNvPr>
          <p:cNvCxnSpPr/>
          <p:nvPr/>
        </p:nvCxnSpPr>
        <p:spPr>
          <a:xfrm flipV="1">
            <a:off x="5128054" y="2184331"/>
            <a:ext cx="0" cy="317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D5D467-838C-D044-9064-EC77AC110A59}"/>
              </a:ext>
            </a:extLst>
          </p:cNvPr>
          <p:cNvSpPr txBox="1"/>
          <p:nvPr/>
        </p:nvSpPr>
        <p:spPr>
          <a:xfrm rot="16200000">
            <a:off x="4426171" y="34306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улыбка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E1408-7858-1A40-8633-584023EF13F3}"/>
              </a:ext>
            </a:extLst>
          </p:cNvPr>
          <p:cNvSpPr txBox="1"/>
          <p:nvPr/>
        </p:nvSpPr>
        <p:spPr>
          <a:xfrm>
            <a:off x="5906155" y="6301620"/>
            <a:ext cx="20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положение головы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1E188-F120-4F4A-B533-FF6BEBAA2A44}"/>
              </a:ext>
            </a:extLst>
          </p:cNvPr>
          <p:cNvSpPr txBox="1"/>
          <p:nvPr/>
        </p:nvSpPr>
        <p:spPr>
          <a:xfrm>
            <a:off x="8858847" y="1533465"/>
            <a:ext cx="29161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000" dirty="0"/>
              <a:t>Ограничения на </a:t>
            </a:r>
            <a:r>
              <a:rPr lang="ru-RU" sz="2000" dirty="0" err="1"/>
              <a:t>диагональность</a:t>
            </a:r>
            <a:r>
              <a:rPr lang="ru-RU" sz="2000" dirty="0"/>
              <a:t> матрицы ковариаций гарантируют, что скрытые компоненты – независимы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000" dirty="0"/>
              <a:t>Различные компоненты </a:t>
            </a:r>
            <a:r>
              <a:rPr lang="en-US" sz="2000" i="1" dirty="0"/>
              <a:t>z </a:t>
            </a:r>
            <a:r>
              <a:rPr lang="ru-RU" sz="2000" dirty="0"/>
              <a:t>будут кодировать интерпретируемые </a:t>
            </a:r>
            <a:r>
              <a:rPr lang="ru-RU" sz="2000" dirty="0" err="1"/>
              <a:t>фичи</a:t>
            </a:r>
            <a:endParaRPr lang="ru-RU" sz="2000" dirty="0"/>
          </a:p>
          <a:p>
            <a:pPr marL="285750" indent="-285750">
              <a:buFont typeface="Wingdings" pitchFamily="2" charset="2"/>
              <a:buChar char="§"/>
            </a:pPr>
            <a:r>
              <a:rPr lang="ru-RU" sz="2000" dirty="0"/>
              <a:t>Так же вектора </a:t>
            </a:r>
            <a:r>
              <a:rPr lang="en-US" sz="2000" i="1" dirty="0"/>
              <a:t>z </a:t>
            </a:r>
            <a:r>
              <a:rPr lang="ru-RU" sz="2000" dirty="0"/>
              <a:t>из </a:t>
            </a:r>
            <a:r>
              <a:rPr lang="ru-RU" sz="2000" dirty="0" err="1"/>
              <a:t>энкодера</a:t>
            </a:r>
            <a:r>
              <a:rPr lang="ru-RU" sz="2000" dirty="0"/>
              <a:t> можно использовать, как хорошие представления для данных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72061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автоэнкодер</a:t>
            </a:r>
            <a:r>
              <a:rPr lang="ru-RU" dirty="0"/>
              <a:t> (</a:t>
            </a:r>
            <a:r>
              <a:rPr lang="en-US" dirty="0"/>
              <a:t>VAE</a:t>
            </a:r>
            <a:r>
              <a:rPr lang="ru-RU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4D122-2544-C440-8965-66F1732C08F2}"/>
              </a:ext>
            </a:extLst>
          </p:cNvPr>
          <p:cNvSpPr txBox="1"/>
          <p:nvPr/>
        </p:nvSpPr>
        <p:spPr>
          <a:xfrm>
            <a:off x="838200" y="1533465"/>
            <a:ext cx="109368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Плюсы модели</a:t>
            </a:r>
            <a:r>
              <a:rPr lang="en-US" sz="2800" dirty="0"/>
              <a:t>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ru-RU" sz="2800" dirty="0"/>
              <a:t>Принципиально иной подход к порождению данных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ru-RU" sz="2800" dirty="0"/>
              <a:t>При помощи </a:t>
            </a:r>
            <a:r>
              <a:rPr lang="ru-RU" sz="2800" dirty="0" err="1"/>
              <a:t>энкодера</a:t>
            </a:r>
            <a:r>
              <a:rPr lang="ru-RU" sz="2800" dirty="0"/>
              <a:t> можно получать хорошие представления объектов для других задач, например </a:t>
            </a:r>
            <a:r>
              <a:rPr lang="en-US" sz="2800" dirty="0"/>
              <a:t>supervised</a:t>
            </a:r>
          </a:p>
          <a:p>
            <a:r>
              <a:rPr lang="ru-RU" sz="2800" dirty="0"/>
              <a:t>Минусы</a:t>
            </a:r>
            <a:r>
              <a:rPr lang="en-US" sz="2800" dirty="0"/>
              <a:t>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ru-RU" sz="2800" dirty="0" err="1"/>
              <a:t>Максимизмруемая</a:t>
            </a:r>
            <a:r>
              <a:rPr lang="ru-RU" sz="2800" dirty="0"/>
              <a:t> метрика – хороша, но не настолько, как истинное правдоподобие данных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ru-RU" sz="2800" dirty="0"/>
              <a:t>Порожденные </a:t>
            </a:r>
            <a:r>
              <a:rPr lang="ru-RU" sz="2800" dirty="0" err="1"/>
              <a:t>сэмплы</a:t>
            </a:r>
            <a:r>
              <a:rPr lang="ru-RU" sz="2800" dirty="0"/>
              <a:t> достаточно замыленные, по сравнению с </a:t>
            </a:r>
            <a:r>
              <a:rPr lang="en-US" sz="2800" dirty="0"/>
              <a:t>SOTA-</a:t>
            </a:r>
            <a:r>
              <a:rPr lang="ru-RU" sz="2800" dirty="0"/>
              <a:t>моделями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58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D3DE8-9035-6A4B-A47C-447892ED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F6C5B-D806-5A42-AD5F-2FCD25D0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78" y="1495510"/>
            <a:ext cx="4820851" cy="48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7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F5285-8F91-7343-8A37-2BDE05C3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GAN </a:t>
            </a:r>
            <a:r>
              <a:rPr lang="ru-RU" dirty="0"/>
              <a:t>не использует ни каких функций для оценки плотности вероятности! Вместо этого он предлагает интересный теоретико-игровой подход: обучение </a:t>
            </a:r>
            <a:r>
              <a:rPr lang="ru-RU" dirty="0" err="1"/>
              <a:t>сэмплированию</a:t>
            </a:r>
            <a:r>
              <a:rPr lang="ru-RU" dirty="0"/>
              <a:t> из распределения данных на основе конкуренции 2-ух игроков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Вопрос: а как </a:t>
            </a:r>
            <a:r>
              <a:rPr lang="ru-RU" dirty="0" err="1"/>
              <a:t>сэмплировать</a:t>
            </a:r>
            <a:r>
              <a:rPr lang="ru-RU" dirty="0"/>
              <a:t> из распределения данных высокой размерности ?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Ответ: будем </a:t>
            </a:r>
            <a:r>
              <a:rPr lang="ru-RU" dirty="0" err="1"/>
              <a:t>сэмплировать</a:t>
            </a:r>
            <a:r>
              <a:rPr lang="ru-RU" dirty="0"/>
              <a:t> из простого распределения, например, нормального или равномерного, а затем при помощи мощного </a:t>
            </a:r>
            <a:r>
              <a:rPr lang="ru-RU" dirty="0" err="1"/>
              <a:t>аппроксиматора</a:t>
            </a:r>
            <a:r>
              <a:rPr lang="ru-RU" dirty="0"/>
              <a:t> приводить это распределение к нужному виду </a:t>
            </a:r>
          </a:p>
        </p:txBody>
      </p:sp>
    </p:spTree>
    <p:extLst>
      <p:ext uri="{BB962C8B-B14F-4D97-AF65-F5344CB8AC3E}">
        <p14:creationId xmlns:p14="http://schemas.microsoft.com/office/powerpoint/2010/main" val="286861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F5285-8F91-7343-8A37-2BDE05C3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668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ru-RU" sz="2500" dirty="0"/>
              <a:t>Сеть Генератора(</a:t>
            </a:r>
            <a:r>
              <a:rPr lang="en-US" sz="2500" dirty="0"/>
              <a:t>Generator Network</a:t>
            </a:r>
            <a:r>
              <a:rPr lang="ru-RU" sz="2500" dirty="0"/>
              <a:t>)</a:t>
            </a:r>
            <a:r>
              <a:rPr lang="en-US" sz="2500" dirty="0"/>
              <a:t>: </a:t>
            </a:r>
            <a:r>
              <a:rPr lang="ru-RU" sz="2500" dirty="0"/>
              <a:t>пытается обмануть дискриминатор, генерируя данные, похожие на реальные</a:t>
            </a:r>
          </a:p>
          <a:p>
            <a:pPr>
              <a:buFont typeface="Wingdings" pitchFamily="2" charset="2"/>
              <a:buChar char="§"/>
            </a:pPr>
            <a:r>
              <a:rPr lang="ru-RU" sz="2500" dirty="0"/>
              <a:t>Сеть Дискриминатора: пытается отличать </a:t>
            </a:r>
            <a:r>
              <a:rPr lang="ru-RU" sz="2500" dirty="0" err="1"/>
              <a:t>фейковые</a:t>
            </a:r>
            <a:r>
              <a:rPr lang="ru-RU" sz="2500" dirty="0"/>
              <a:t>(сгенерированные) примеры от реальных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B99FB7-440C-544C-AFC1-EDCE739D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31" y="3285310"/>
            <a:ext cx="4461647" cy="3086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B1BC4-1683-5042-B10C-568B3C026291}"/>
              </a:ext>
            </a:extLst>
          </p:cNvPr>
          <p:cNvSpPr txBox="1"/>
          <p:nvPr/>
        </p:nvSpPr>
        <p:spPr>
          <a:xfrm>
            <a:off x="6095999" y="3163330"/>
            <a:ext cx="289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Настоящий или подделка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849C0-BEEC-CA4F-B0B2-A9B9129B951E}"/>
              </a:ext>
            </a:extLst>
          </p:cNvPr>
          <p:cNvSpPr txBox="1"/>
          <p:nvPr/>
        </p:nvSpPr>
        <p:spPr>
          <a:xfrm>
            <a:off x="3323968" y="4366850"/>
            <a:ext cx="1593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Фейковые</a:t>
            </a:r>
            <a:r>
              <a:rPr lang="ru-RU" dirty="0"/>
              <a:t> картинки от генератора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99708-6675-FF41-8E69-0541E1579C72}"/>
              </a:ext>
            </a:extLst>
          </p:cNvPr>
          <p:cNvSpPr txBox="1"/>
          <p:nvPr/>
        </p:nvSpPr>
        <p:spPr>
          <a:xfrm>
            <a:off x="9469395" y="4354394"/>
            <a:ext cx="1593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Настоящие картинки из обучающего </a:t>
            </a:r>
            <a:r>
              <a:rPr lang="ru-RU" dirty="0" err="1"/>
              <a:t>мн-ва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8E33F-5D15-A34B-89DC-9C595FA2A1FA}"/>
              </a:ext>
            </a:extLst>
          </p:cNvPr>
          <p:cNvSpPr txBox="1"/>
          <p:nvPr/>
        </p:nvSpPr>
        <p:spPr>
          <a:xfrm>
            <a:off x="3731742" y="6309034"/>
            <a:ext cx="536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правило, в качестве </a:t>
            </a:r>
            <a:r>
              <a:rPr lang="en-US" i="1" dirty="0"/>
              <a:t>z </a:t>
            </a:r>
            <a:r>
              <a:rPr lang="ru-RU" dirty="0"/>
              <a:t>выступает случайный шум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19508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Обе сети обучаются совместно, оптимизируя </a:t>
                </a:r>
                <a:r>
                  <a:rPr lang="en-US" dirty="0"/>
                  <a:t>min-max </a:t>
                </a:r>
                <a:r>
                  <a:rPr lang="ru-RU" dirty="0"/>
                  <a:t>критерий: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:endParaRPr lang="ru-RU" dirty="0"/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Дискриминатор выдает вероятность того, что пример – настоящий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Дискриминатор стремится максимизировать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так, чтобы для настоящих картинок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стремились к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стремились к 0.</m:t>
                    </m:r>
                  </m:oMath>
                </a14:m>
                <a:endParaRPr lang="ru-RU" b="0" dirty="0"/>
              </a:p>
              <a:p>
                <a:pPr>
                  <a:buFont typeface="Wingdings" pitchFamily="2" charset="2"/>
                  <a:buChar char="§"/>
                </a:pPr>
                <a:r>
                  <a:rPr lang="ru-RU" dirty="0"/>
                  <a:t> Генератор </a:t>
                </a:r>
                <a:r>
                  <a:rPr lang="ru-RU" dirty="0" err="1"/>
                  <a:t>стримится</a:t>
                </a:r>
                <a:r>
                  <a:rPr lang="ru-RU" dirty="0"/>
                  <a:t> минимизировать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ru-RU" dirty="0"/>
                  <a:t> так, чтобы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ru-RU" dirty="0"/>
                  <a:t> стремились к 1(т.е. пытается обмануть дискриминатор)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  <a:blipFill>
                <a:blip r:embed="rId2"/>
                <a:stretch>
                  <a:fillRect l="-894" t="-2332" b="-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ткрывающая фигурная скобка 3">
            <a:extLst>
              <a:ext uri="{FF2B5EF4-FFF2-40B4-BE49-F238E27FC236}">
                <a16:creationId xmlns:a16="http://schemas.microsoft.com/office/drawing/2014/main" id="{34331DE4-C740-D040-9957-212A8743C2A7}"/>
              </a:ext>
            </a:extLst>
          </p:cNvPr>
          <p:cNvSpPr/>
          <p:nvPr/>
        </p:nvSpPr>
        <p:spPr>
          <a:xfrm rot="16200000">
            <a:off x="6001782" y="2418318"/>
            <a:ext cx="321276" cy="9216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ткрывающая фигурная скобка 4">
            <a:extLst>
              <a:ext uri="{FF2B5EF4-FFF2-40B4-BE49-F238E27FC236}">
                <a16:creationId xmlns:a16="http://schemas.microsoft.com/office/drawing/2014/main" id="{840467E1-7B46-F847-ABD8-4F3BCB757803}"/>
              </a:ext>
            </a:extLst>
          </p:cNvPr>
          <p:cNvSpPr/>
          <p:nvPr/>
        </p:nvSpPr>
        <p:spPr>
          <a:xfrm rot="16200000">
            <a:off x="10066641" y="2154193"/>
            <a:ext cx="321278" cy="14498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7F2D1-21B2-0A41-8199-278064F22276}"/>
              </a:ext>
            </a:extLst>
          </p:cNvPr>
          <p:cNvSpPr txBox="1"/>
          <p:nvPr/>
        </p:nvSpPr>
        <p:spPr>
          <a:xfrm>
            <a:off x="2881594" y="3062266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 дискриминатора для настоящих картинок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EC3A6-FBF0-F446-9CA0-3850298C4C4B}"/>
              </a:ext>
            </a:extLst>
          </p:cNvPr>
          <p:cNvSpPr txBox="1"/>
          <p:nvPr/>
        </p:nvSpPr>
        <p:spPr>
          <a:xfrm>
            <a:off x="8072510" y="2923766"/>
            <a:ext cx="393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 дискриминатора для картинок,</a:t>
            </a:r>
          </a:p>
          <a:p>
            <a:r>
              <a:rPr lang="ru-RU" dirty="0"/>
              <a:t>созданных генератором</a:t>
            </a:r>
          </a:p>
        </p:txBody>
      </p:sp>
    </p:spTree>
    <p:extLst>
      <p:ext uri="{BB962C8B-B14F-4D97-AF65-F5344CB8AC3E}">
        <p14:creationId xmlns:p14="http://schemas.microsoft.com/office/powerpoint/2010/main" val="3385402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Обучаем поочередно: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/>
                  <a:t>Градиентный подъем по параметрам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ru-RU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ru-RU" dirty="0" err="1"/>
                  <a:t>Градинетный</a:t>
                </a:r>
                <a:r>
                  <a:rPr lang="ru-RU" dirty="0"/>
                  <a:t> спуск по параметрам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ткрывающая фигурная скобка 3">
            <a:extLst>
              <a:ext uri="{FF2B5EF4-FFF2-40B4-BE49-F238E27FC236}">
                <a16:creationId xmlns:a16="http://schemas.microsoft.com/office/drawing/2014/main" id="{34331DE4-C740-D040-9957-212A8743C2A7}"/>
              </a:ext>
            </a:extLst>
          </p:cNvPr>
          <p:cNvSpPr/>
          <p:nvPr/>
        </p:nvSpPr>
        <p:spPr>
          <a:xfrm rot="16200000">
            <a:off x="6001782" y="2047615"/>
            <a:ext cx="321276" cy="9216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ткрывающая фигурная скобка 4">
            <a:extLst>
              <a:ext uri="{FF2B5EF4-FFF2-40B4-BE49-F238E27FC236}">
                <a16:creationId xmlns:a16="http://schemas.microsoft.com/office/drawing/2014/main" id="{840467E1-7B46-F847-ABD8-4F3BCB757803}"/>
              </a:ext>
            </a:extLst>
          </p:cNvPr>
          <p:cNvSpPr/>
          <p:nvPr/>
        </p:nvSpPr>
        <p:spPr>
          <a:xfrm rot="16200000">
            <a:off x="10066641" y="1783490"/>
            <a:ext cx="321278" cy="14498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7F2D1-21B2-0A41-8199-278064F22276}"/>
              </a:ext>
            </a:extLst>
          </p:cNvPr>
          <p:cNvSpPr txBox="1"/>
          <p:nvPr/>
        </p:nvSpPr>
        <p:spPr>
          <a:xfrm>
            <a:off x="2881594" y="2691563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 дискриминатора для настоящих картинок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EC3A6-FBF0-F446-9CA0-3850298C4C4B}"/>
              </a:ext>
            </a:extLst>
          </p:cNvPr>
          <p:cNvSpPr txBox="1"/>
          <p:nvPr/>
        </p:nvSpPr>
        <p:spPr>
          <a:xfrm>
            <a:off x="8072510" y="2553063"/>
            <a:ext cx="393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Выход дискриминатора для картинок,</a:t>
            </a:r>
          </a:p>
          <a:p>
            <a:r>
              <a:rPr lang="ru-RU" dirty="0"/>
              <a:t>созданных генератором</a:t>
            </a:r>
          </a:p>
        </p:txBody>
      </p:sp>
    </p:spTree>
    <p:extLst>
      <p:ext uri="{BB962C8B-B14F-4D97-AF65-F5344CB8AC3E}">
        <p14:creationId xmlns:p14="http://schemas.microsoft.com/office/powerpoint/2010/main" val="159864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На практике вместо </a:t>
                </a:r>
                <a:r>
                  <a:rPr lang="ru-RU" dirty="0" err="1"/>
                  <a:t>градинетного</a:t>
                </a:r>
                <a:r>
                  <a:rPr lang="ru-RU" dirty="0"/>
                  <a:t> спуск по параметрам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Выполняют градиентный подъем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7F5285-8F91-7343-8A37-2BDE05C36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43" y="1800912"/>
                <a:ext cx="11355860" cy="4351338"/>
              </a:xfrm>
              <a:blipFill>
                <a:blip r:embed="rId2"/>
                <a:stretch>
                  <a:fillRect l="-1117" t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A9B2B5-543C-C543-A37A-CFFD4E4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6" y="2690964"/>
            <a:ext cx="5194216" cy="28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B04FECD-A1FB-E346-BE43-A60AB27D5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510" y="1690688"/>
            <a:ext cx="8686926" cy="4453258"/>
          </a:xfrm>
        </p:spPr>
      </p:pic>
    </p:spTree>
    <p:extLst>
      <p:ext uri="{BB962C8B-B14F-4D97-AF65-F5344CB8AC3E}">
        <p14:creationId xmlns:p14="http://schemas.microsoft.com/office/powerpoint/2010/main" val="75923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A3042-AA35-E348-A95B-05E383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 генеративные модели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CE0E37C-868B-D749-8F16-CB9CF0B26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004"/>
            <a:ext cx="10515600" cy="3868753"/>
          </a:xfr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1110FE9A-C071-2C47-A7DD-5F56756436C9}"/>
              </a:ext>
            </a:extLst>
          </p:cNvPr>
          <p:cNvSpPr txBox="1">
            <a:spLocks/>
          </p:cNvSpPr>
          <p:nvPr/>
        </p:nvSpPr>
        <p:spPr>
          <a:xfrm>
            <a:off x="838200" y="5375347"/>
            <a:ext cx="10408578" cy="140559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600" dirty="0"/>
              <a:t>Генерация фотореалистичных изображений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dirty="0"/>
              <a:t>Super resolution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dirty="0"/>
              <a:t>Image colorization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600" dirty="0"/>
              <a:t>Создание искусственных фото</a:t>
            </a:r>
            <a:r>
              <a:rPr lang="en-US" sz="1600" dirty="0"/>
              <a:t>/</a:t>
            </a:r>
            <a:r>
              <a:rPr lang="ru-RU" sz="1600" dirty="0"/>
              <a:t>видео(</a:t>
            </a:r>
            <a:r>
              <a:rPr lang="en-US" sz="1600" dirty="0" err="1"/>
              <a:t>DeepFake</a:t>
            </a:r>
            <a:r>
              <a:rPr lang="ru-RU" sz="1600" dirty="0"/>
              <a:t>)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600" dirty="0"/>
              <a:t>Создание лекарств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600" dirty="0"/>
              <a:t>Диагностика заболеваний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600" dirty="0"/>
              <a:t>Ускорение инженерных расчетов</a:t>
            </a:r>
          </a:p>
        </p:txBody>
      </p:sp>
    </p:spTree>
    <p:extLst>
      <p:ext uri="{BB962C8B-B14F-4D97-AF65-F5344CB8AC3E}">
        <p14:creationId xmlns:p14="http://schemas.microsoft.com/office/powerpoint/2010/main" val="3028830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Generative Adversarial Network (DCGAN)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A1A8A2E-5D13-4244-A496-9CAA3B13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509" y="1825625"/>
            <a:ext cx="10260982" cy="4351338"/>
          </a:xfrm>
        </p:spPr>
      </p:pic>
    </p:spTree>
    <p:extLst>
      <p:ext uri="{BB962C8B-B14F-4D97-AF65-F5344CB8AC3E}">
        <p14:creationId xmlns:p14="http://schemas.microsoft.com/office/powerpoint/2010/main" val="2312659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Generative Adversarial Network (DCGAN)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ADD7FC-277E-704E-8BC7-FB1DD14E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ru-RU" dirty="0"/>
              <a:t>Сеть генератора – </a:t>
            </a:r>
            <a:r>
              <a:rPr lang="ru-RU" dirty="0" err="1"/>
              <a:t>деконволюционная</a:t>
            </a:r>
            <a:r>
              <a:rPr lang="ru-RU" dirty="0"/>
              <a:t>, использует </a:t>
            </a:r>
            <a:r>
              <a:rPr lang="en" dirty="0"/>
              <a:t>fractionally-</a:t>
            </a:r>
            <a:r>
              <a:rPr lang="en" dirty="0" err="1"/>
              <a:t>strided</a:t>
            </a:r>
            <a:r>
              <a:rPr lang="en" dirty="0"/>
              <a:t> convolutions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Сеть дискриминатора – обычная </a:t>
            </a:r>
            <a:r>
              <a:rPr lang="ru-RU" dirty="0" err="1"/>
              <a:t>конволюционная</a:t>
            </a:r>
            <a:r>
              <a:rPr lang="ru-RU" dirty="0"/>
              <a:t> сеть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Рекомендации для стабилизации обучения </a:t>
            </a:r>
            <a:r>
              <a:rPr lang="en-US" dirty="0"/>
              <a:t>DCGAN:</a:t>
            </a:r>
          </a:p>
          <a:p>
            <a:pPr lvl="1">
              <a:buFont typeface="Wingdings" pitchFamily="2" charset="2"/>
              <a:buChar char="§"/>
            </a:pPr>
            <a:r>
              <a:rPr lang="ru-RU" dirty="0"/>
              <a:t>Заменяем все </a:t>
            </a:r>
            <a:r>
              <a:rPr lang="en-US" dirty="0"/>
              <a:t>pooling-</a:t>
            </a:r>
            <a:r>
              <a:rPr lang="ru-RU" dirty="0"/>
              <a:t>слои на </a:t>
            </a:r>
            <a:r>
              <a:rPr lang="en-US" dirty="0" err="1"/>
              <a:t>strided</a:t>
            </a:r>
            <a:r>
              <a:rPr lang="ru-RU" dirty="0"/>
              <a:t> </a:t>
            </a:r>
            <a:r>
              <a:rPr lang="en-US" dirty="0"/>
              <a:t>convolutions </a:t>
            </a:r>
            <a:r>
              <a:rPr lang="ru-RU" dirty="0"/>
              <a:t>в дискриминаторе</a:t>
            </a:r>
            <a:r>
              <a:rPr lang="en-US" dirty="0"/>
              <a:t>, </a:t>
            </a:r>
            <a:r>
              <a:rPr lang="ru-RU" dirty="0"/>
              <a:t>и на </a:t>
            </a:r>
            <a:r>
              <a:rPr lang="en" dirty="0"/>
              <a:t>fractionally-</a:t>
            </a:r>
            <a:r>
              <a:rPr lang="en" dirty="0" err="1"/>
              <a:t>strided</a:t>
            </a:r>
            <a:r>
              <a:rPr lang="en" dirty="0"/>
              <a:t> convolutions</a:t>
            </a:r>
            <a:r>
              <a:rPr lang="ru-RU" dirty="0"/>
              <a:t> в генераторе</a:t>
            </a:r>
          </a:p>
          <a:p>
            <a:pPr lvl="1">
              <a:buFont typeface="Wingdings" pitchFamily="2" charset="2"/>
              <a:buChar char="§"/>
            </a:pPr>
            <a:r>
              <a:rPr lang="ru-RU" dirty="0"/>
              <a:t>Используем </a:t>
            </a:r>
            <a:r>
              <a:rPr lang="ru-RU" dirty="0" err="1"/>
              <a:t>батч</a:t>
            </a:r>
            <a:r>
              <a:rPr lang="ru-RU" dirty="0"/>
              <a:t>-нормализацию в обеих сетях</a:t>
            </a:r>
          </a:p>
          <a:p>
            <a:pPr lvl="1">
              <a:buFont typeface="Wingdings" pitchFamily="2" charset="2"/>
              <a:buChar char="§"/>
            </a:pPr>
            <a:r>
              <a:rPr lang="ru-RU" dirty="0"/>
              <a:t>Не используем </a:t>
            </a:r>
            <a:r>
              <a:rPr lang="ru-RU" dirty="0" err="1"/>
              <a:t>полносвязные</a:t>
            </a:r>
            <a:r>
              <a:rPr lang="ru-RU" dirty="0"/>
              <a:t> слои</a:t>
            </a:r>
          </a:p>
          <a:p>
            <a:pPr lvl="1">
              <a:buFont typeface="Wingdings" pitchFamily="2" charset="2"/>
              <a:buChar char="§"/>
            </a:pPr>
            <a:r>
              <a:rPr lang="ru-RU" dirty="0"/>
              <a:t>Используем в генераторе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ru-RU" dirty="0"/>
              <a:t>активации во всех слоях, кроме выходного. Для него используем </a:t>
            </a:r>
            <a:r>
              <a:rPr lang="en-US" dirty="0"/>
              <a:t>Tanh</a:t>
            </a:r>
            <a:r>
              <a:rPr lang="ru-RU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ru-RU" dirty="0"/>
              <a:t>Используем </a:t>
            </a:r>
            <a:r>
              <a:rPr lang="en-US" dirty="0" err="1"/>
              <a:t>LeakyReLU</a:t>
            </a:r>
            <a:r>
              <a:rPr lang="en-US" dirty="0"/>
              <a:t> </a:t>
            </a:r>
            <a:r>
              <a:rPr lang="ru-RU" dirty="0"/>
              <a:t>во всех слоях дискриминатора</a:t>
            </a:r>
            <a:endParaRPr lang="en" dirty="0"/>
          </a:p>
          <a:p>
            <a:pPr>
              <a:buFont typeface="Wingdings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60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D7F3222-4BCB-C54C-A31C-9C18C342B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636" y="1690688"/>
            <a:ext cx="8534727" cy="4351337"/>
          </a:xfrm>
        </p:spPr>
      </p:pic>
    </p:spTree>
    <p:extLst>
      <p:ext uri="{BB962C8B-B14F-4D97-AF65-F5344CB8AC3E}">
        <p14:creationId xmlns:p14="http://schemas.microsoft.com/office/powerpoint/2010/main" val="1034827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5879E94-0F60-0540-8A77-1ECFD4CB8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870" y="1690688"/>
            <a:ext cx="9496260" cy="4351338"/>
          </a:xfrm>
        </p:spPr>
      </p:pic>
      <p:sp>
        <p:nvSpPr>
          <p:cNvPr id="7" name="Открывающая фигурная скобка 6">
            <a:extLst>
              <a:ext uri="{FF2B5EF4-FFF2-40B4-BE49-F238E27FC236}">
                <a16:creationId xmlns:a16="http://schemas.microsoft.com/office/drawing/2014/main" id="{168210C4-212D-4D4F-8CDA-C9005E4885D1}"/>
              </a:ext>
            </a:extLst>
          </p:cNvPr>
          <p:cNvSpPr/>
          <p:nvPr/>
        </p:nvSpPr>
        <p:spPr>
          <a:xfrm>
            <a:off x="950053" y="1690688"/>
            <a:ext cx="333054" cy="3107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AB48C-C070-AD4E-B5C9-D17FFF1CA479}"/>
              </a:ext>
            </a:extLst>
          </p:cNvPr>
          <p:cNvSpPr txBox="1"/>
          <p:nvPr/>
        </p:nvSpPr>
        <p:spPr>
          <a:xfrm rot="16200000">
            <a:off x="-680859" y="2841859"/>
            <a:ext cx="285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Сэмплы</a:t>
            </a:r>
            <a:r>
              <a:rPr lang="ru-RU" dirty="0"/>
              <a:t> из генератора</a:t>
            </a:r>
          </a:p>
        </p:txBody>
      </p:sp>
      <p:sp>
        <p:nvSpPr>
          <p:cNvPr id="10" name="Открывающая фигурная скобка 9">
            <a:extLst>
              <a:ext uri="{FF2B5EF4-FFF2-40B4-BE49-F238E27FC236}">
                <a16:creationId xmlns:a16="http://schemas.microsoft.com/office/drawing/2014/main" id="{75D1E2C6-5F96-484B-881B-283C54C295CB}"/>
              </a:ext>
            </a:extLst>
          </p:cNvPr>
          <p:cNvSpPr/>
          <p:nvPr/>
        </p:nvSpPr>
        <p:spPr>
          <a:xfrm>
            <a:off x="950053" y="5040885"/>
            <a:ext cx="333054" cy="10011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64925-DD14-FB49-BF26-C96F4EEA352C}"/>
              </a:ext>
            </a:extLst>
          </p:cNvPr>
          <p:cNvSpPr txBox="1"/>
          <p:nvPr/>
        </p:nvSpPr>
        <p:spPr>
          <a:xfrm rot="16200000">
            <a:off x="-213236" y="4959237"/>
            <a:ext cx="1405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Сэмпл</a:t>
            </a:r>
            <a:r>
              <a:rPr lang="ru-RU" dirty="0"/>
              <a:t> из </a:t>
            </a:r>
            <a:r>
              <a:rPr lang="ru-RU" dirty="0" err="1"/>
              <a:t>усредненых</a:t>
            </a:r>
            <a:r>
              <a:rPr lang="ru-RU" dirty="0"/>
              <a:t> векторов </a:t>
            </a:r>
            <a:r>
              <a:rPr lang="en-US" b="1" dirty="0"/>
              <a:t>z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78813-AA9D-C54D-8E0F-5882327FF1CA}"/>
              </a:ext>
            </a:extLst>
          </p:cNvPr>
          <p:cNvSpPr txBox="1"/>
          <p:nvPr/>
        </p:nvSpPr>
        <p:spPr>
          <a:xfrm>
            <a:off x="562582" y="1284478"/>
            <a:ext cx="25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Улыбающаяся женщина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DC87F-4B17-FE44-93C1-0699179F358C}"/>
              </a:ext>
            </a:extLst>
          </p:cNvPr>
          <p:cNvSpPr txBox="1"/>
          <p:nvPr/>
        </p:nvSpPr>
        <p:spPr>
          <a:xfrm>
            <a:off x="3082247" y="1284478"/>
            <a:ext cx="25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Нейтральная женщина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84A32-1358-CC47-99C3-0DD1035281DA}"/>
              </a:ext>
            </a:extLst>
          </p:cNvPr>
          <p:cNvSpPr txBox="1"/>
          <p:nvPr/>
        </p:nvSpPr>
        <p:spPr>
          <a:xfrm>
            <a:off x="5601912" y="1284478"/>
            <a:ext cx="25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Нейтральный мужчина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8CBA9-284B-6E45-AB4D-B696FD1AC84E}"/>
              </a:ext>
            </a:extLst>
          </p:cNvPr>
          <p:cNvSpPr txBox="1"/>
          <p:nvPr/>
        </p:nvSpPr>
        <p:spPr>
          <a:xfrm>
            <a:off x="8045449" y="2388497"/>
            <a:ext cx="25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Улыбающийся мужчина</a:t>
            </a:r>
          </a:p>
        </p:txBody>
      </p:sp>
    </p:spTree>
    <p:extLst>
      <p:ext uri="{BB962C8B-B14F-4D97-AF65-F5344CB8AC3E}">
        <p14:creationId xmlns:p14="http://schemas.microsoft.com/office/powerpoint/2010/main" val="2066689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633F30CE-19E9-7346-8685-92902900D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850" y="1479480"/>
            <a:ext cx="8784300" cy="4866786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CC3593-AD86-3D43-9AC3-0A7795BF30A8}"/>
              </a:ext>
            </a:extLst>
          </p:cNvPr>
          <p:cNvSpPr txBox="1"/>
          <p:nvPr/>
        </p:nvSpPr>
        <p:spPr>
          <a:xfrm>
            <a:off x="2496620" y="1608495"/>
            <a:ext cx="312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Перенос свойств одного домена на другой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C33CE-E53C-2648-95C7-FE7CE5F434CB}"/>
              </a:ext>
            </a:extLst>
          </p:cNvPr>
          <p:cNvSpPr txBox="1"/>
          <p:nvPr/>
        </p:nvSpPr>
        <p:spPr>
          <a:xfrm>
            <a:off x="6885346" y="1347631"/>
            <a:ext cx="360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картинок по описанию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B4C20-E5FF-3A41-BE98-38A613B96EBA}"/>
              </a:ext>
            </a:extLst>
          </p:cNvPr>
          <p:cNvSpPr txBox="1"/>
          <p:nvPr/>
        </p:nvSpPr>
        <p:spPr>
          <a:xfrm>
            <a:off x="6986375" y="3443394"/>
            <a:ext cx="360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картинок по эскизу</a:t>
            </a:r>
          </a:p>
        </p:txBody>
      </p:sp>
    </p:spTree>
    <p:extLst>
      <p:ext uri="{BB962C8B-B14F-4D97-AF65-F5344CB8AC3E}">
        <p14:creationId xmlns:p14="http://schemas.microsoft.com/office/powerpoint/2010/main" val="1959371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1C2B-E2BE-6941-8580-90670D7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CE2302B4-5B38-5442-8480-36BA4701D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6538645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Плюсы</a:t>
                </a:r>
                <a:r>
                  <a:rPr lang="en-US" dirty="0"/>
                  <a:t> </a:t>
                </a:r>
                <a:r>
                  <a:rPr lang="ru-RU" dirty="0"/>
                  <a:t>модели: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ru-RU" dirty="0"/>
                  <a:t>Генерируют крайне реалистичные </a:t>
                </a:r>
                <a:r>
                  <a:rPr lang="ru-RU" dirty="0" err="1"/>
                  <a:t>сэмплы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Минусы модели: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ru-RU" dirty="0"/>
                  <a:t>Сложно обучить, крайне не стабильные результаты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ru-RU" dirty="0"/>
                  <a:t>Не можем напрямую работать с плотностями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В настоящее время </a:t>
                </a:r>
                <a:r>
                  <a:rPr lang="ru-RU" dirty="0" err="1"/>
                  <a:t>появлются</a:t>
                </a:r>
                <a:r>
                  <a:rPr lang="ru-RU" dirty="0"/>
                  <a:t> модели, устраняющие недостатки ванильных </a:t>
                </a:r>
                <a:r>
                  <a:rPr lang="en-US" dirty="0"/>
                  <a:t>GAN’</a:t>
                </a:r>
                <a:r>
                  <a:rPr lang="ru-RU" dirty="0" err="1"/>
                  <a:t>ов</a:t>
                </a:r>
                <a:r>
                  <a:rPr lang="en-US" dirty="0"/>
                  <a:t>. </a:t>
                </a:r>
                <a:r>
                  <a:rPr lang="ru-RU" dirty="0"/>
                  <a:t>Например, </a:t>
                </a:r>
                <a:r>
                  <a:rPr lang="en-US" dirty="0"/>
                  <a:t>Adversarial Autoencoder!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CE2302B4-5B38-5442-8480-36BA4701D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6538645" cy="4351338"/>
              </a:xfrm>
              <a:blipFill>
                <a:blip r:embed="rId2"/>
                <a:stretch>
                  <a:fillRect l="-1744" t="-3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59F2FC-9772-D444-8177-5C9AD57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822" y="196479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A3042-AA35-E348-A95B-05E383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 генеративные модели</a:t>
            </a:r>
          </a:p>
        </p:txBody>
      </p:sp>
      <p:pic>
        <p:nvPicPr>
          <p:cNvPr id="5" name="HmvX7fmCyh4j92GfSU_83PzxGnhr7Pbqzs5iMNTn5Ws">
            <a:hlinkClick r:id="" action="ppaction://media"/>
            <a:extLst>
              <a:ext uri="{FF2B5EF4-FFF2-40B4-BE49-F238E27FC236}">
                <a16:creationId xmlns:a16="http://schemas.microsoft.com/office/drawing/2014/main" id="{B4FD5AD1-A5CD-D448-9FD8-719D4270B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296" y="16906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A3042-AA35-E348-A95B-05E383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Подходы к обучению генеративных моделей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6AB4ED8-38DD-8344-9098-E0DE6803E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С точки </a:t>
                </a:r>
                <a:r>
                  <a:rPr lang="ru-RU"/>
                  <a:t>зрения математики, </a:t>
                </a:r>
                <a:r>
                  <a:rPr lang="ru-RU" dirty="0"/>
                  <a:t>можно выделить основной подход к обучению таких моделей: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𝑎𝑟𝑔𝑚𝑎𝑥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максимизация правдоподобия.</a:t>
                </a:r>
              </a:p>
              <a:p>
                <a:pPr marL="0" indent="0">
                  <a:buNone/>
                </a:pPr>
                <a:r>
                  <a:rPr lang="ru-RU" dirty="0"/>
                  <a:t>Но, так же можно подходить к этой задаче с </a:t>
                </a:r>
                <a:r>
                  <a:rPr lang="ru-RU" dirty="0" err="1"/>
                  <a:t>т.з</a:t>
                </a:r>
                <a:r>
                  <a:rPr lang="ru-RU" dirty="0"/>
                  <a:t>. минимизации расстояния </a:t>
                </a:r>
                <a:r>
                  <a:rPr lang="ru-RU" dirty="0" err="1"/>
                  <a:t>Кульбака-Лейблера</a:t>
                </a:r>
                <a:r>
                  <a:rPr lang="ru-RU" dirty="0"/>
                  <a:t> между распределениями нашей модели и распределением исходных данных: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ru-RU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6AB4ED8-38DD-8344-9098-E0DE6803E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5066" t="-2632" b="-12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06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A3042-AA35-E348-A95B-05E3834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Таксономия генеративных моделей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F7F9D-A67F-4548-AE9C-B8659AD0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25" y="1690688"/>
            <a:ext cx="9190162" cy="457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2326E1-6878-D544-81F1-FB173C787AD4}"/>
                  </a:ext>
                </a:extLst>
              </p:cNvPr>
              <p:cNvSpPr txBox="1"/>
              <p:nvPr/>
            </p:nvSpPr>
            <p:spPr>
              <a:xfrm>
                <a:off x="838200" y="1941816"/>
                <a:ext cx="19212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Явным образом моделируют плотность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2326E1-6878-D544-81F1-FB173C78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1816"/>
                <a:ext cx="1921268" cy="923330"/>
              </a:xfrm>
              <a:prstGeom prst="rect">
                <a:avLst/>
              </a:prstGeom>
              <a:blipFill>
                <a:blip r:embed="rId3"/>
                <a:stretch>
                  <a:fillRect l="-2632" t="-2703" b="-8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95C1F7-D30F-F549-997B-BA489106B415}"/>
                  </a:ext>
                </a:extLst>
              </p:cNvPr>
              <p:cNvSpPr txBox="1"/>
              <p:nvPr/>
            </p:nvSpPr>
            <p:spPr>
              <a:xfrm>
                <a:off x="9758309" y="2277587"/>
                <a:ext cx="22038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Явным образом плотность не задается, но умеем </a:t>
                </a:r>
                <a:r>
                  <a:rPr lang="ru-RU" dirty="0" err="1"/>
                  <a:t>сэмплировать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95C1F7-D30F-F549-997B-BA489106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309" y="2277587"/>
                <a:ext cx="2203808" cy="1477328"/>
              </a:xfrm>
              <a:prstGeom prst="rect">
                <a:avLst/>
              </a:prstGeom>
              <a:blipFill>
                <a:blip r:embed="rId4"/>
                <a:stretch>
                  <a:fillRect l="-2299" t="-847" b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0703897-8E57-CA4D-A7E1-E399F100FC5A}"/>
              </a:ext>
            </a:extLst>
          </p:cNvPr>
          <p:cNvCxnSpPr/>
          <p:nvPr/>
        </p:nvCxnSpPr>
        <p:spPr>
          <a:xfrm>
            <a:off x="1816443" y="2866768"/>
            <a:ext cx="679622" cy="55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8D62377-5DE7-5C4D-964D-7679346A2932}"/>
              </a:ext>
            </a:extLst>
          </p:cNvPr>
          <p:cNvCxnSpPr>
            <a:stCxn id="9" idx="1"/>
          </p:cNvCxnSpPr>
          <p:nvPr/>
        </p:nvCxnSpPr>
        <p:spPr>
          <a:xfrm flipH="1">
            <a:off x="8204886" y="3016251"/>
            <a:ext cx="1553423" cy="68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8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PixelRNN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PixelCNN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240ADE-9824-CA42-B09E-C568A2A87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Идея проста и известна с 1990-х годов</a:t>
                </a:r>
                <a:r>
                  <a:rPr lang="en-US" dirty="0"/>
                  <a:t> </a:t>
                </a:r>
                <a:r>
                  <a:rPr lang="ru-RU" dirty="0"/>
                  <a:t>по модели </a:t>
                </a:r>
                <a:r>
                  <a:rPr lang="en-US" dirty="0"/>
                  <a:t>FVBN(</a:t>
                </a:r>
                <a:r>
                  <a:rPr lang="en-US" dirty="0" err="1"/>
                  <a:t>fuly</a:t>
                </a:r>
                <a:r>
                  <a:rPr lang="en-US" dirty="0"/>
                  <a:t> visible belief networks)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dirty="0"/>
                  <a:t>. Данная модель делает дополнительные предположения на структуру распределения.</a:t>
                </a:r>
              </a:p>
              <a:p>
                <a:r>
                  <a:rPr lang="ru-RU" dirty="0"/>
                  <a:t>Пытаемся сгенерировать картинку пиксель за пикселем, но по формуле выше не ясно, как это сделать, поскольку не понятно, что подставлять в части условия.</a:t>
                </a:r>
              </a:p>
              <a:p>
                <a:r>
                  <a:rPr lang="ru-RU" dirty="0"/>
                  <a:t>Решение – придумать порядок на пикселях, а в качестве модели распределения использовать </a:t>
                </a:r>
                <a:r>
                  <a:rPr lang="en-US" dirty="0"/>
                  <a:t>RNN </a:t>
                </a:r>
                <a:r>
                  <a:rPr lang="ru-RU" dirty="0"/>
                  <a:t>или </a:t>
                </a:r>
                <a:r>
                  <a:rPr lang="en-US" dirty="0"/>
                  <a:t>CNN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240ADE-9824-CA42-B09E-C568A2A87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7895" r="-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1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5E7FF1D-51E8-5544-BD33-696F4FB5B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452286" cy="4351338"/>
              </a:xfrm>
            </p:spPr>
            <p:txBody>
              <a:bodyPr/>
              <a:lstStyle/>
              <a:p>
                <a:r>
                  <a:rPr lang="ru-RU" dirty="0"/>
                  <a:t>Спускаемся слева на право и сверху вниз по изображению, порождая пиксель за пикселем.</a:t>
                </a:r>
              </a:p>
              <a:p>
                <a:r>
                  <a:rPr lang="ru-RU" dirty="0"/>
                  <a:t>Максимизируем правдоподобие картинки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Проблема: последовательное порождение слишком медленное, надо ускоряться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5E7FF1D-51E8-5544-BD33-696F4FB5B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452286" cy="4351338"/>
              </a:xfrm>
              <a:blipFill>
                <a:blip r:embed="rId2"/>
                <a:stretch>
                  <a:fillRect l="-1572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6EEFE76-AD57-0C4A-9C61-F923DD0D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7" y="1690688"/>
            <a:ext cx="4229100" cy="3721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PixelRNN</a:t>
            </a:r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F793EBB-93EE-8B4D-A861-4FC4E9D4128F}"/>
              </a:ext>
            </a:extLst>
          </p:cNvPr>
          <p:cNvCxnSpPr/>
          <p:nvPr/>
        </p:nvCxnSpPr>
        <p:spPr>
          <a:xfrm>
            <a:off x="7414054" y="1690688"/>
            <a:ext cx="3150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0389630-A0AF-A141-8492-8DAADA77BE02}"/>
              </a:ext>
            </a:extLst>
          </p:cNvPr>
          <p:cNvCxnSpPr/>
          <p:nvPr/>
        </p:nvCxnSpPr>
        <p:spPr>
          <a:xfrm>
            <a:off x="7426411" y="1690688"/>
            <a:ext cx="0" cy="34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4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84E07-BDA3-2D4D-A031-0311A8E8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PixelCNN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6A979235-7B5C-8944-81C4-A62222C1A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6121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Генерируем пиксели в той же последовательности, что и в </a:t>
                </a:r>
                <a:r>
                  <a:rPr lang="en-US" dirty="0" err="1"/>
                  <a:t>PixelRNN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Только зависимости между контекстным регионом и целевым пикселем описываются при помощи </a:t>
                </a:r>
                <a:r>
                  <a:rPr lang="en-US" dirty="0"/>
                  <a:t>CNN</a:t>
                </a:r>
              </a:p>
              <a:p>
                <a:r>
                  <a:rPr lang="ru-RU" dirty="0"/>
                  <a:t>Такая модель учится на порядки быстрее</a:t>
                </a:r>
              </a:p>
              <a:p>
                <a:r>
                  <a:rPr lang="ru-RU" dirty="0"/>
                  <a:t>Максимизируем правдоподобие картинки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Так же присутствует проблема медленной генерации картинки</a:t>
                </a:r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6A979235-7B5C-8944-81C4-A62222C1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61216" cy="4351338"/>
              </a:xfrm>
              <a:blipFill>
                <a:blip r:embed="rId2"/>
                <a:stretch>
                  <a:fillRect l="-1440" t="-2924" r="-2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15E585-B9B9-F244-A258-609ABB04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16" y="1690688"/>
            <a:ext cx="4470400" cy="383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4858E-C148-394B-955A-1783A171092B}"/>
              </a:ext>
            </a:extLst>
          </p:cNvPr>
          <p:cNvSpPr txBox="1"/>
          <p:nvPr/>
        </p:nvSpPr>
        <p:spPr>
          <a:xfrm>
            <a:off x="8279028" y="1054526"/>
            <a:ext cx="224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по каналам для каждого пикселя</a:t>
            </a:r>
          </a:p>
        </p:txBody>
      </p:sp>
    </p:spTree>
    <p:extLst>
      <p:ext uri="{BB962C8B-B14F-4D97-AF65-F5344CB8AC3E}">
        <p14:creationId xmlns:p14="http://schemas.microsoft.com/office/powerpoint/2010/main" val="8448456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1742</Words>
  <Application>Microsoft Macintosh PowerPoint</Application>
  <PresentationFormat>Широкоэкранный</PresentationFormat>
  <Paragraphs>224</Paragraphs>
  <Slides>35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Тема Office</vt:lpstr>
      <vt:lpstr>Генеративные модели: AE, GAN.</vt:lpstr>
      <vt:lpstr>Модели в ML</vt:lpstr>
      <vt:lpstr>Зачем нужны генеративные модели</vt:lpstr>
      <vt:lpstr>Зачем нужны генеративные модели</vt:lpstr>
      <vt:lpstr>Подходы к обучению генеративных моделей</vt:lpstr>
      <vt:lpstr>Таксономия генеративных моделей</vt:lpstr>
      <vt:lpstr>PixelRNN и PixelCNN</vt:lpstr>
      <vt:lpstr>PixelRNN</vt:lpstr>
      <vt:lpstr>PixelCNN</vt:lpstr>
      <vt:lpstr>PixelRNN и PixelCNN</vt:lpstr>
      <vt:lpstr>Автоэнкодер (AE)</vt:lpstr>
      <vt:lpstr>Автоэнкодер (AE)</vt:lpstr>
      <vt:lpstr>Автоэнкодер (AE)</vt:lpstr>
      <vt:lpstr>Автоэнкодер (AE)</vt:lpstr>
      <vt:lpstr>Вариационный автоэнкодер (VAE)</vt:lpstr>
      <vt:lpstr>Вариационный автоэнкодер (VAE)</vt:lpstr>
      <vt:lpstr>Вариационный автоэнкодер (VAE)</vt:lpstr>
      <vt:lpstr>Вариационный автоэнкодер (VAE)</vt:lpstr>
      <vt:lpstr>Вариационный автоэнкодер (VAE)</vt:lpstr>
      <vt:lpstr>Вариационный автоэнкодер (VAE)</vt:lpstr>
      <vt:lpstr>Вариационный автоэнкодер (VAE)</vt:lpstr>
      <vt:lpstr>Вариационный автоэнкодер (VAE)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Deep Convolutional Generative Adversarial Network (DCGAN)</vt:lpstr>
      <vt:lpstr>Deep Convolutional Generative Adversarial Network (DCGAN)</vt:lpstr>
      <vt:lpstr>Generative Adversarial Network (GAN)</vt:lpstr>
      <vt:lpstr>Generative Adversarial Network (GAN)</vt:lpstr>
      <vt:lpstr>Generative Adversarial Network (GAN)</vt:lpstr>
      <vt:lpstr>Generative Adversarial Network (GAN)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Генеративнае модели: AE, GAN.</dc:title>
  <dc:creator>Пользователь Microsoft Office</dc:creator>
  <cp:lastModifiedBy>Пользователь Microsoft Office</cp:lastModifiedBy>
  <cp:revision>44</cp:revision>
  <dcterms:created xsi:type="dcterms:W3CDTF">2018-11-26T23:48:15Z</dcterms:created>
  <dcterms:modified xsi:type="dcterms:W3CDTF">2018-11-29T11:29:27Z</dcterms:modified>
</cp:coreProperties>
</file>